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0" r:id="rId3"/>
    <p:sldId id="259" r:id="rId4"/>
    <p:sldId id="292" r:id="rId5"/>
    <p:sldId id="262" r:id="rId6"/>
    <p:sldId id="284" r:id="rId7"/>
    <p:sldId id="285" r:id="rId8"/>
    <p:sldId id="286" r:id="rId9"/>
    <p:sldId id="287" r:id="rId10"/>
    <p:sldId id="283" r:id="rId11"/>
    <p:sldId id="268" r:id="rId12"/>
    <p:sldId id="289" r:id="rId13"/>
    <p:sldId id="288" r:id="rId14"/>
    <p:sldId id="290" r:id="rId15"/>
    <p:sldId id="294" r:id="rId16"/>
    <p:sldId id="295" r:id="rId17"/>
    <p:sldId id="296" r:id="rId18"/>
    <p:sldId id="297" r:id="rId19"/>
    <p:sldId id="299" r:id="rId20"/>
    <p:sldId id="293" r:id="rId21"/>
    <p:sldId id="282" r:id="rId22"/>
    <p:sldId id="273" r:id="rId23"/>
    <p:sldId id="274" r:id="rId2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968"/>
    <p:restoredTop sz="94666"/>
  </p:normalViewPr>
  <p:slideViewPr>
    <p:cSldViewPr snapToGrid="0">
      <p:cViewPr varScale="1">
        <p:scale>
          <a:sx n="53" d="100"/>
          <a:sy n="53" d="100"/>
        </p:scale>
        <p:origin x="78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E8225-4E20-480F-B2B6-2CFB46A1C134}" type="datetimeFigureOut">
              <a:rPr lang="uk-UA" smtClean="0"/>
              <a:t>02.05.2024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FE64F-5A20-4300-83A3-E07D877723E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4235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FE64F-5A20-4300-83A3-E07D877723E6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6803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FE64F-5A20-4300-83A3-E07D877723E6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4969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3926C-4DD7-4738-CF00-99D32AFDE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6949C68-56C8-FCEE-D949-8CEEE48FD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996007-0AEC-F901-1D4A-9A0213860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C2F7-CB9D-D544-B84C-C659C3709B5F}" type="datetimeFigureOut">
              <a:rPr lang="x-none" smtClean="0"/>
              <a:t>02.05.2024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FD116E-3D71-2D2E-E0CE-CC10A002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368E96-57BF-E3E7-6C58-71FE75A71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F8A6C-18F2-F74C-9C7B-2E1A26A8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406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5373D0-7CF4-DE5A-306C-E12B15B20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DC20C7E-4459-E1C8-5018-8FC0EB632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C3DD55-97B2-169E-B89C-6BAF417AB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C2F7-CB9D-D544-B84C-C659C3709B5F}" type="datetimeFigureOut">
              <a:rPr lang="x-none" smtClean="0"/>
              <a:t>02.05.2024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C63FC3-204C-8789-CBB6-C8553AEE5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BCCA64-8ACF-E9E7-D915-29B69D06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F8A6C-18F2-F74C-9C7B-2E1A26A8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18832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6CB8C3E-D7BB-5359-26EF-8A2955206B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422E1F7-152A-4D3D-0994-26764709C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AB7BA8-F5EE-F0A8-7325-18E70BAF3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C2F7-CB9D-D544-B84C-C659C3709B5F}" type="datetimeFigureOut">
              <a:rPr lang="x-none" smtClean="0"/>
              <a:t>02.05.2024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CEDDA6F-8A2D-D472-98C4-632FBCE7D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2645AD-A7C7-2540-4507-DD561290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F8A6C-18F2-F74C-9C7B-2E1A26A8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8676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6"/>
          <p:cNvSpPr/>
          <p:nvPr/>
        </p:nvSpPr>
        <p:spPr>
          <a:xfrm>
            <a:off x="0" y="6333485"/>
            <a:ext cx="12192000" cy="524516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pic>
        <p:nvPicPr>
          <p:cNvPr id="31" name="Рисунок 8" descr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161" y="6451968"/>
            <a:ext cx="984092" cy="305696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Прямая соединительная линия 14"/>
          <p:cNvSpPr/>
          <p:nvPr/>
        </p:nvSpPr>
        <p:spPr>
          <a:xfrm>
            <a:off x="0" y="6333486"/>
            <a:ext cx="12192000" cy="1"/>
          </a:xfrm>
          <a:prstGeom prst="line">
            <a:avLst/>
          </a:prstGeom>
          <a:ln w="38100">
            <a:solidFill>
              <a:srgbClr val="4350AD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33" name="Прямоугольник 9"/>
          <p:cNvSpPr/>
          <p:nvPr/>
        </p:nvSpPr>
        <p:spPr>
          <a:xfrm>
            <a:off x="0" y="404167"/>
            <a:ext cx="12192000" cy="71656"/>
          </a:xfrm>
          <a:prstGeom prst="rect">
            <a:avLst/>
          </a:prstGeom>
          <a:solidFill>
            <a:srgbClr val="007B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34" name="Прямоугольник 10"/>
          <p:cNvSpPr/>
          <p:nvPr/>
        </p:nvSpPr>
        <p:spPr>
          <a:xfrm>
            <a:off x="0" y="-33894"/>
            <a:ext cx="12192000" cy="438063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35" name="Текст назв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назви</a:t>
            </a:r>
          </a:p>
        </p:txBody>
      </p:sp>
      <p:sp>
        <p:nvSpPr>
          <p:cNvPr id="36" name="1 рівень тексту…"/>
          <p:cNvSpPr txBox="1">
            <a:spLocks noGrp="1"/>
          </p:cNvSpPr>
          <p:nvPr>
            <p:ph type="body" sz="quarter" idx="1"/>
          </p:nvPr>
        </p:nvSpPr>
        <p:spPr>
          <a:xfrm>
            <a:off x="838200" y="1397255"/>
            <a:ext cx="10515600" cy="1222376"/>
          </a:xfrm>
          <a:prstGeom prst="rect">
            <a:avLst/>
          </a:prstGeom>
        </p:spPr>
        <p:txBody>
          <a:bodyPr/>
          <a:lstStyle/>
          <a:p>
            <a:r>
              <a:t>1 рівень тексту</a:t>
            </a:r>
          </a:p>
          <a:p>
            <a:pPr lvl="1"/>
            <a:r>
              <a:t>2 рівень тексту</a:t>
            </a:r>
          </a:p>
          <a:p>
            <a:pPr lvl="2"/>
            <a:r>
              <a:t>3 рівень тексту</a:t>
            </a:r>
          </a:p>
          <a:p>
            <a:pPr lvl="3"/>
            <a:r>
              <a:t>4 рівень тексту</a:t>
            </a:r>
          </a:p>
          <a:p>
            <a:pPr lvl="4"/>
            <a:r>
              <a:t>5 рівень тексту</a:t>
            </a:r>
          </a:p>
        </p:txBody>
      </p:sp>
      <p:sp>
        <p:nvSpPr>
          <p:cNvPr id="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350AD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846096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09F95C-F118-0B77-AF33-F24B02FE2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7523FB-D902-4AEC-7C68-3BCDF42AA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D7F0DC-F13C-B834-B97D-D133B78CB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C2F7-CB9D-D544-B84C-C659C3709B5F}" type="datetimeFigureOut">
              <a:rPr lang="x-none" smtClean="0"/>
              <a:t>02.05.2024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961D85-385E-A394-B857-B4A513447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8C839C-A70D-F78F-912F-5836A0D0E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F8A6C-18F2-F74C-9C7B-2E1A26A8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90278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9936F3-963B-75ED-A120-3730CD132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2FA96E2-A3E0-3260-57ED-A88E437D8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AAF15A-63B7-F485-38F1-F0D271F33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C2F7-CB9D-D544-B84C-C659C3709B5F}" type="datetimeFigureOut">
              <a:rPr lang="x-none" smtClean="0"/>
              <a:t>02.05.2024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47AA74-5239-1CF8-4218-8C3DECE76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D68CA7-334E-1620-7FA4-89F0545A6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F8A6C-18F2-F74C-9C7B-2E1A26A8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30240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A7F436-3E57-B132-EDEA-A7728FA68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D1D290-5516-773F-E696-AD3A418FF7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60ADA5-CB06-FED7-FAFA-E9A5A77E0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D52971F-EFFF-45CD-A866-A247D721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C2F7-CB9D-D544-B84C-C659C3709B5F}" type="datetimeFigureOut">
              <a:rPr lang="x-none" smtClean="0"/>
              <a:t>02.05.2024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3E01FDF-6946-BBF9-D84B-650941DD5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1E9FCE5-1E4E-E118-49CD-FAA1EF5D4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F8A6C-18F2-F74C-9C7B-2E1A26A8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943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33345D-2D12-E6EC-A21C-A93894ABC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8F904B-0F4D-A9F0-5AD6-F437C36A0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8623619-096C-5AFF-3816-5EC251829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6C2C290-B3D8-4153-1DB3-7749D0370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45142C4-8212-3A4B-25D7-712BB7F1BD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81DE694-B1AC-7713-E9DE-5FF5DE87C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C2F7-CB9D-D544-B84C-C659C3709B5F}" type="datetimeFigureOut">
              <a:rPr lang="x-none" smtClean="0"/>
              <a:t>02.05.2024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4DB3CC0-75A5-51CF-7BD1-EEE56273E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0C43AD8-5508-FC13-C312-1C1CAF14A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F8A6C-18F2-F74C-9C7B-2E1A26A8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9024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50C5A6-AD66-8046-C7B2-4C57FCF76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7CB97B0-B4CD-2328-C9C7-F6AEABC6B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C2F7-CB9D-D544-B84C-C659C3709B5F}" type="datetimeFigureOut">
              <a:rPr lang="x-none" smtClean="0"/>
              <a:t>02.05.2024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BD32FB-BAAD-661F-48AD-CEC638CAC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8DA6D11-E72D-0FDD-43D2-EF003155A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F8A6C-18F2-F74C-9C7B-2E1A26A8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11320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2030FBF-7033-2AD9-3562-71CA8AFA0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C2F7-CB9D-D544-B84C-C659C3709B5F}" type="datetimeFigureOut">
              <a:rPr lang="x-none" smtClean="0"/>
              <a:t>02.05.2024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C4DF964-41E8-29CF-B1DF-88B4E34DA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8F6F2FC-FF2E-3FCA-287C-3F0B96D28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F8A6C-18F2-F74C-9C7B-2E1A26A8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281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39C06C-AED0-08C4-12E8-D408C631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766701-B5E0-0810-6E9F-7465A014E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61E2BB8-241D-E1F0-43D9-37874BFA7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16AA57F-3334-4B22-17C6-D379E94A5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C2F7-CB9D-D544-B84C-C659C3709B5F}" type="datetimeFigureOut">
              <a:rPr lang="x-none" smtClean="0"/>
              <a:t>02.05.2024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B899D34-8E3D-F486-A297-F0277DFB3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C3072B0-007B-0ED8-71DD-AEE97CF68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F8A6C-18F2-F74C-9C7B-2E1A26A8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6356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D6646B-894E-246E-5EE7-2037360F7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46FEF4B-53DE-9A52-4119-95EDF6190B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E6F319C-55C2-2F44-2BB3-07944DCF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58A0142-61E8-3BB9-7FBC-7F7CBE5B8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C2F7-CB9D-D544-B84C-C659C3709B5F}" type="datetimeFigureOut">
              <a:rPr lang="x-none" smtClean="0"/>
              <a:t>02.05.2024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1BDFFC0-03FC-B1FD-8469-F79C056E8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62F3D5-2FDE-5FF5-DA61-81A3FEC72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F8A6C-18F2-F74C-9C7B-2E1A26A8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19610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963ED6E-5ABB-589E-CF01-C36B4DFDC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DEAF33D-DAE0-75C6-FD99-8488A1F7B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6E2FE0-8B7E-406F-71AB-BA4275078F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5C2F7-CB9D-D544-B84C-C659C3709B5F}" type="datetimeFigureOut">
              <a:rPr lang="x-none" smtClean="0"/>
              <a:t>02.05.2024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06EE21-2D56-59BD-4F40-EC11AF8B7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922C5E-12CF-8654-E606-C376E74DE8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F8A6C-18F2-F74C-9C7B-2E1A26A8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169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484688D-68CA-D415-88BD-DCECE11D7D62}"/>
              </a:ext>
            </a:extLst>
          </p:cNvPr>
          <p:cNvSpPr/>
          <p:nvPr/>
        </p:nvSpPr>
        <p:spPr>
          <a:xfrm>
            <a:off x="1435689" y="895556"/>
            <a:ext cx="9582979" cy="521831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  <a:ea typeface="+mn-lt"/>
                <a:cs typeface="+mn-lt"/>
              </a:rPr>
              <a:t>Рак передміхурової залози, </a:t>
            </a:r>
            <a:r>
              <a:rPr lang="ru-RU" sz="3600" b="1" dirty="0" err="1">
                <a:solidFill>
                  <a:schemeClr val="tx1"/>
                </a:solidFill>
                <a:ea typeface="+mn-lt"/>
                <a:cs typeface="+mn-lt"/>
              </a:rPr>
              <a:t>сучасн</a:t>
            </a:r>
            <a:r>
              <a:rPr lang="uk-UA" sz="3600" b="1" dirty="0">
                <a:solidFill>
                  <a:schemeClr val="tx1"/>
                </a:solidFill>
                <a:ea typeface="+mn-lt"/>
                <a:cs typeface="+mn-lt"/>
              </a:rPr>
              <a:t>і клінічні підходи до діагностики та </a:t>
            </a:r>
            <a:r>
              <a:rPr lang="uk-UA" sz="3600" b="1">
                <a:solidFill>
                  <a:schemeClr val="tx1"/>
                </a:solidFill>
                <a:ea typeface="+mn-lt"/>
                <a:cs typeface="+mn-lt"/>
              </a:rPr>
              <a:t>лікування пацієнтів</a:t>
            </a:r>
            <a:endParaRPr lang="ru-RU" sz="3600" dirty="0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endParaRPr lang="uk-UA" sz="3600" b="1" dirty="0">
              <a:solidFill>
                <a:schemeClr val="tx1"/>
              </a:solidFill>
              <a:ea typeface="+mn-lt"/>
              <a:cs typeface="+mn-lt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uk-UA" sz="2800" b="1" dirty="0">
                <a:solidFill>
                  <a:schemeClr val="tx1"/>
                </a:solidFill>
                <a:ea typeface="+mn-lt"/>
                <a:cs typeface="+mn-lt"/>
              </a:rPr>
              <a:t>Андрій Тимошенко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uk-UA" sz="2000" b="1" dirty="0">
                <a:solidFill>
                  <a:schemeClr val="tx1"/>
                </a:solidFill>
                <a:ea typeface="+mn-lt"/>
                <a:cs typeface="+mn-lt"/>
              </a:rPr>
              <a:t>Аспірант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uk-UA" sz="1600" b="1" dirty="0">
                <a:solidFill>
                  <a:schemeClr val="tx1"/>
                </a:solidFill>
                <a:ea typeface="+mn-lt"/>
                <a:cs typeface="+mn-lt"/>
              </a:rPr>
              <a:t> Інституту експериментальної патології, онкології і радіобіології ім. Р.Є. </a:t>
            </a:r>
            <a:r>
              <a:rPr lang="uk-UA" sz="1600" b="1" dirty="0" err="1">
                <a:solidFill>
                  <a:schemeClr val="tx1"/>
                </a:solidFill>
                <a:ea typeface="+mn-lt"/>
                <a:cs typeface="+mn-lt"/>
              </a:rPr>
              <a:t>Кавецького</a:t>
            </a:r>
            <a:r>
              <a:rPr lang="uk-UA" sz="1600" b="1" dirty="0">
                <a:solidFill>
                  <a:schemeClr val="tx1"/>
                </a:solidFill>
                <a:ea typeface="+mn-lt"/>
                <a:cs typeface="+mn-lt"/>
              </a:rPr>
              <a:t> НАН України</a:t>
            </a:r>
            <a:endParaRPr lang="uk-UA" sz="2800" dirty="0">
              <a:solidFill>
                <a:schemeClr val="tx1"/>
              </a:solidFill>
              <a:ea typeface="+mn-lt"/>
              <a:cs typeface="+mn-lt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uk-UA" sz="1600" dirty="0">
                <a:solidFill>
                  <a:schemeClr val="tx1"/>
                </a:solidFill>
                <a:ea typeface="+mn-lt"/>
                <a:cs typeface="+mn-lt"/>
              </a:rPr>
              <a:t>Лікар-уролог, онкохірург. Науковий співробітник. 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uk-UA" sz="1600" dirty="0">
                <a:solidFill>
                  <a:schemeClr val="tx1"/>
                </a:solidFill>
                <a:ea typeface="+mn-lt"/>
                <a:cs typeface="+mn-lt"/>
              </a:rPr>
              <a:t>Національного інституту раку</a:t>
            </a:r>
          </a:p>
        </p:txBody>
      </p:sp>
      <p:pic>
        <p:nvPicPr>
          <p:cNvPr id="7" name="Picture 9" descr="logo-iepor-2018-900x400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015313" cy="89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Всесвітній день боротьби проти рак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668" y="5679321"/>
            <a:ext cx="1167236" cy="11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2857" y="83567"/>
            <a:ext cx="1395031" cy="72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40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CAE12A1-D1C1-21F3-8DC1-52F10AB0C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58CE9D-428E-1CBD-E5A0-654A06702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317" y="-358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/>
              <a:t>Стратифікація ризику раку передміхурової залози</a:t>
            </a:r>
            <a:endParaRPr lang="x-none" sz="3600" b="1" dirty="0"/>
          </a:p>
        </p:txBody>
      </p:sp>
      <p:pic>
        <p:nvPicPr>
          <p:cNvPr id="6" name="Picture 9" descr="logo-iepor-2018-900x400-4">
            <a:extLst>
              <a:ext uri="{FF2B5EF4-FFF2-40B4-BE49-F238E27FC236}">
                <a16:creationId xmlns="" xmlns:a16="http://schemas.microsoft.com/office/drawing/2014/main" id="{B1808F33-876F-3181-A461-6D3B7FA00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015313" cy="89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Всесвітній день боротьби проти раку">
            <a:extLst>
              <a:ext uri="{FF2B5EF4-FFF2-40B4-BE49-F238E27FC236}">
                <a16:creationId xmlns="" xmlns:a16="http://schemas.microsoft.com/office/drawing/2014/main" id="{CD9CF160-2A78-FD14-437D-09ECEFC6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668" y="5679321"/>
            <a:ext cx="1167236" cy="11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6693411-C45B-EC17-C273-76AAE07B7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136" y="931415"/>
            <a:ext cx="9033728" cy="55777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C4F90A9-6D04-40A5-9DCE-C05556EE6D34}"/>
              </a:ext>
            </a:extLst>
          </p:cNvPr>
          <p:cNvSpPr txBox="1"/>
          <p:nvPr/>
        </p:nvSpPr>
        <p:spPr>
          <a:xfrm>
            <a:off x="43499" y="6513684"/>
            <a:ext cx="1997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*NCCN – prostate cancer</a:t>
            </a:r>
            <a:endParaRPr lang="x-none" sz="1400" dirty="0"/>
          </a:p>
        </p:txBody>
      </p:sp>
    </p:spTree>
    <p:extLst>
      <p:ext uri="{BB962C8B-B14F-4D97-AF65-F5344CB8AC3E}">
        <p14:creationId xmlns:p14="http://schemas.microsoft.com/office/powerpoint/2010/main" val="74954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Рентгенографія"/>
          <p:cNvSpPr txBox="1"/>
          <p:nvPr/>
        </p:nvSpPr>
        <p:spPr>
          <a:xfrm>
            <a:off x="5278544" y="502157"/>
            <a:ext cx="163762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u="sng"/>
            </a:lvl1pPr>
          </a:lstStyle>
          <a:p>
            <a:r>
              <a:t>Рентгенографія</a:t>
            </a:r>
          </a:p>
        </p:txBody>
      </p:sp>
      <p:sp>
        <p:nvSpPr>
          <p:cNvPr id="261" name="Подзаголовок 2"/>
          <p:cNvSpPr txBox="1"/>
          <p:nvPr/>
        </p:nvSpPr>
        <p:spPr>
          <a:xfrm>
            <a:off x="1722122" y="96715"/>
            <a:ext cx="7458221" cy="289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spcBef>
                <a:spcPts val="1200"/>
              </a:spcBef>
              <a:defRPr sz="1200">
                <a:solidFill>
                  <a:srgbClr val="808080"/>
                </a:solidFill>
              </a:defRPr>
            </a:lvl1pPr>
          </a:lstStyle>
          <a:p>
            <a:r>
              <a:t>Рання діагностика кісткових метастазів раку передміхурової залози</a:t>
            </a:r>
          </a:p>
        </p:txBody>
      </p:sp>
      <p:pic>
        <p:nvPicPr>
          <p:cNvPr id="264" name="Знімок екрана 2022-11-21 о 13.49.33.png" descr="Знімок екрана 2022-11-21 о 13.49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529" y="861579"/>
            <a:ext cx="5448942" cy="5134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Зображення" descr="Зображенн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947" y="567140"/>
            <a:ext cx="5755770" cy="5793512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Остеосцинтіграфія"/>
          <p:cNvSpPr txBox="1"/>
          <p:nvPr/>
        </p:nvSpPr>
        <p:spPr>
          <a:xfrm>
            <a:off x="5124897" y="457434"/>
            <a:ext cx="19438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u="sng"/>
            </a:lvl1pPr>
          </a:lstStyle>
          <a:p>
            <a:r>
              <a:t>Остеосцинтіграфія</a:t>
            </a:r>
          </a:p>
        </p:txBody>
      </p:sp>
      <p:pic>
        <p:nvPicPr>
          <p:cNvPr id="267" name="Знімок екрана 2022-11-21 о 14.47.29.png" descr="Знімок екрана 2022-11-21 о 14.47.29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22715" y="506138"/>
            <a:ext cx="8146234" cy="5352067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PSMA Pet CT"/>
          <p:cNvSpPr txBox="1"/>
          <p:nvPr/>
        </p:nvSpPr>
        <p:spPr>
          <a:xfrm>
            <a:off x="5435205" y="5883358"/>
            <a:ext cx="132343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u="sng"/>
            </a:lvl1pPr>
          </a:lstStyle>
          <a:p>
            <a:r>
              <a:t>PSMA Pet CT</a:t>
            </a:r>
          </a:p>
        </p:txBody>
      </p:sp>
      <p:pic>
        <p:nvPicPr>
          <p:cNvPr id="7" name="Picture 9" descr="logo-iepor-2018-900x400-4">
            <a:extLst>
              <a:ext uri="{FF2B5EF4-FFF2-40B4-BE49-F238E27FC236}">
                <a16:creationId xmlns="" xmlns:a16="http://schemas.microsoft.com/office/drawing/2014/main" id="{62FDBE4D-EDC1-0E4C-5B7D-EEC3B99BC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4" y="12507"/>
            <a:ext cx="1682678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Всесвітній день боротьби проти раку">
            <a:extLst>
              <a:ext uri="{FF2B5EF4-FFF2-40B4-BE49-F238E27FC236}">
                <a16:creationId xmlns="" xmlns:a16="http://schemas.microsoft.com/office/drawing/2014/main" id="{0DBCFE76-3540-BC50-1E93-3FDEC27F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668" y="5679321"/>
            <a:ext cx="1167236" cy="11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animBg="1" advAuto="0"/>
      <p:bldP spid="266" grpId="0" animBg="1" advAuto="0"/>
      <p:bldP spid="267" grpId="0" animBg="1" advAuto="0"/>
      <p:bldP spid="268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2ECBBAE-9E2C-2C6C-10A4-3228631CC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logo-iepor-2018-900x400-4">
            <a:extLst>
              <a:ext uri="{FF2B5EF4-FFF2-40B4-BE49-F238E27FC236}">
                <a16:creationId xmlns="" xmlns:a16="http://schemas.microsoft.com/office/drawing/2014/main" id="{213F7E4E-DF2E-689F-587B-4C59B567D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015313" cy="89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Всесвітній день боротьби проти раку">
            <a:extLst>
              <a:ext uri="{FF2B5EF4-FFF2-40B4-BE49-F238E27FC236}">
                <a16:creationId xmlns="" xmlns:a16="http://schemas.microsoft.com/office/drawing/2014/main" id="{76498F1A-E801-7B6C-E3C0-1612A4BDF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668" y="5679321"/>
            <a:ext cx="1167236" cy="11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німок екрана 2022-11-21 о 13.46.51.png" descr="Знімок екрана 2022-11-21 о 13.46.51.png">
            <a:extLst>
              <a:ext uri="{FF2B5EF4-FFF2-40B4-BE49-F238E27FC236}">
                <a16:creationId xmlns="" xmlns:a16="http://schemas.microsoft.com/office/drawing/2014/main" id="{D0A0B206-137E-63E9-5AAD-2FC1DD3D6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459" y="851985"/>
            <a:ext cx="7215559" cy="600601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Магнітно-резонансна томографія">
            <a:extLst>
              <a:ext uri="{FF2B5EF4-FFF2-40B4-BE49-F238E27FC236}">
                <a16:creationId xmlns="" xmlns:a16="http://schemas.microsoft.com/office/drawing/2014/main" id="{C78D674D-7AD0-F3A2-301B-EEA7054109C6}"/>
              </a:ext>
            </a:extLst>
          </p:cNvPr>
          <p:cNvSpPr txBox="1"/>
          <p:nvPr/>
        </p:nvSpPr>
        <p:spPr>
          <a:xfrm>
            <a:off x="3810920" y="216945"/>
            <a:ext cx="45701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u="sng"/>
            </a:lvl1pPr>
          </a:lstStyle>
          <a:p>
            <a:r>
              <a:rPr sz="2400" dirty="0" err="1"/>
              <a:t>Магнітно-резонансна</a:t>
            </a:r>
            <a:r>
              <a:rPr sz="2400" dirty="0"/>
              <a:t> </a:t>
            </a:r>
            <a:r>
              <a:rPr sz="2400" dirty="0" err="1"/>
              <a:t>томографія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920458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C3E679F-6CB8-FA41-0040-E269E3740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logo-iepor-2018-900x400-4">
            <a:extLst>
              <a:ext uri="{FF2B5EF4-FFF2-40B4-BE49-F238E27FC236}">
                <a16:creationId xmlns="" xmlns:a16="http://schemas.microsoft.com/office/drawing/2014/main" id="{502CD78D-9302-F329-9548-E72037E4F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015313" cy="89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Всесвітній день боротьби проти раку">
            <a:extLst>
              <a:ext uri="{FF2B5EF4-FFF2-40B4-BE49-F238E27FC236}">
                <a16:creationId xmlns="" xmlns:a16="http://schemas.microsoft.com/office/drawing/2014/main" id="{C952EAC2-8D8D-A4A6-B55F-13B01501E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668" y="5679321"/>
            <a:ext cx="1167236" cy="11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Рентгенологічна діагностика">
            <a:extLst>
              <a:ext uri="{FF2B5EF4-FFF2-40B4-BE49-F238E27FC236}">
                <a16:creationId xmlns="" xmlns:a16="http://schemas.microsoft.com/office/drawing/2014/main" id="{735FE239-610F-8529-BC96-424AA9C83499}"/>
              </a:ext>
            </a:extLst>
          </p:cNvPr>
          <p:cNvSpPr txBox="1"/>
          <p:nvPr/>
        </p:nvSpPr>
        <p:spPr>
          <a:xfrm>
            <a:off x="2015312" y="293863"/>
            <a:ext cx="9026910" cy="561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>
              <a:defRPr sz="2700" b="1"/>
            </a:lvl1pPr>
          </a:lstStyle>
          <a:p>
            <a:r>
              <a:rPr sz="3200" dirty="0" err="1"/>
              <a:t>Рентгенологічна</a:t>
            </a:r>
            <a:r>
              <a:rPr sz="3200" dirty="0"/>
              <a:t> </a:t>
            </a:r>
            <a:r>
              <a:rPr sz="3200" dirty="0" err="1"/>
              <a:t>діагностика</a:t>
            </a:r>
            <a:endParaRPr sz="3200" dirty="0"/>
          </a:p>
        </p:txBody>
      </p:sp>
      <p:graphicFrame>
        <p:nvGraphicFramePr>
          <p:cNvPr id="4" name="Таблиця">
            <a:extLst>
              <a:ext uri="{FF2B5EF4-FFF2-40B4-BE49-F238E27FC236}">
                <a16:creationId xmlns="" xmlns:a16="http://schemas.microsoft.com/office/drawing/2014/main" id="{6512697F-80C7-E54F-94E5-2F79F02C9E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3160246"/>
              </p:ext>
            </p:extLst>
          </p:nvPr>
        </p:nvGraphicFramePr>
        <p:xfrm>
          <a:off x="2101545" y="1258926"/>
          <a:ext cx="7988910" cy="4981392"/>
        </p:xfrm>
        <a:graphic>
          <a:graphicData uri="http://schemas.openxmlformats.org/drawingml/2006/table">
            <a:tbl>
              <a:tblPr firstRow="1" bandRow="1"/>
              <a:tblGrid>
                <a:gridCol w="35806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025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057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13474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 err="1">
                          <a:solidFill>
                            <a:schemeClr val="tx1"/>
                          </a:solidFill>
                        </a:rPr>
                        <a:t>Метод</a:t>
                      </a:r>
                      <a:endParaRPr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chemeClr val="tx1"/>
                          </a:solidFill>
                        </a:rPr>
                        <a:t>Чутливість
 (%)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 err="1">
                          <a:solidFill>
                            <a:schemeClr val="tx1"/>
                          </a:solidFill>
                        </a:rPr>
                        <a:t>Специфічність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</a:rPr>
                        <a:t> 
(%)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36719">
                <a:tc>
                  <a:txBody>
                    <a:bodyPr/>
                    <a:lstStyle/>
                    <a:p>
                      <a:pPr algn="ctr">
                        <a:defRPr sz="2200"/>
                      </a:pPr>
                      <a:r>
                        <a:rPr>
                          <a:solidFill>
                            <a:schemeClr val="tx1"/>
                          </a:solidFill>
                        </a:rPr>
                        <a:t>Остеосцинтіграфія (</a:t>
                      </a:r>
                      <a:r>
                        <a:rPr baseline="24242">
                          <a:solidFill>
                            <a:schemeClr val="tx1"/>
                          </a:solidFill>
                        </a:rPr>
                        <a:t>99m</a:t>
                      </a:r>
                      <a:r>
                        <a:rPr>
                          <a:solidFill>
                            <a:schemeClr val="tx1"/>
                          </a:solidFill>
                        </a:rPr>
                        <a:t>Tc)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sz="2200">
                          <a:solidFill>
                            <a:schemeClr val="tx1"/>
                          </a:solidFill>
                        </a:rPr>
                        <a:t>53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sz="2200">
                          <a:solidFill>
                            <a:schemeClr val="tx1"/>
                          </a:solidFill>
                        </a:rPr>
                        <a:t>58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29431">
                <a:tc>
                  <a:txBody>
                    <a:bodyPr/>
                    <a:lstStyle/>
                    <a:p>
                      <a:pPr algn="ctr" defTabSz="457200">
                        <a:spcBef>
                          <a:spcPts val="2600"/>
                        </a:spcBef>
                        <a:defRPr sz="2200">
                          <a:solidFill>
                            <a:srgbClr val="212121"/>
                          </a:solidFill>
                        </a:defRPr>
                      </a:pPr>
                      <a:r>
                        <a:rPr baseline="24242" dirty="0">
                          <a:solidFill>
                            <a:schemeClr val="tx1"/>
                          </a:solidFill>
                        </a:rPr>
                        <a:t>18</a:t>
                      </a:r>
                      <a:r>
                        <a:rPr dirty="0">
                          <a:solidFill>
                            <a:schemeClr val="tx1"/>
                          </a:solidFill>
                        </a:rPr>
                        <a:t>F–</a:t>
                      </a:r>
                      <a:r>
                        <a:rPr dirty="0" err="1">
                          <a:solidFill>
                            <a:schemeClr val="tx1"/>
                          </a:solidFill>
                        </a:rPr>
                        <a:t>NaF</a:t>
                      </a:r>
                      <a:r>
                        <a:rPr dirty="0">
                          <a:solidFill>
                            <a:schemeClr val="tx1"/>
                          </a:solidFill>
                        </a:rPr>
                        <a:t> PET/CT</a:t>
                      </a:r>
                      <a:r>
                        <a:rPr baseline="24242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sz="220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sz="2200">
                          <a:solidFill>
                            <a:schemeClr val="tx1"/>
                          </a:solidFill>
                        </a:rPr>
                        <a:t>97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36719">
                <a:tc>
                  <a:txBody>
                    <a:bodyPr/>
                    <a:lstStyle/>
                    <a:p>
                      <a:pPr algn="ctr"/>
                      <a:r>
                        <a:rPr sz="2200" dirty="0" err="1">
                          <a:solidFill>
                            <a:schemeClr val="tx1"/>
                          </a:solidFill>
                        </a:rPr>
                        <a:t>Магнітно-резонансна</a:t>
                      </a:r>
                      <a:r>
                        <a:rPr sz="2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2200" dirty="0" err="1">
                          <a:solidFill>
                            <a:schemeClr val="tx1"/>
                          </a:solidFill>
                        </a:rPr>
                        <a:t>томографія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uk-UA" sz="2200" dirty="0">
                          <a:solidFill>
                            <a:schemeClr val="tx1"/>
                          </a:solidFill>
                        </a:rPr>
                        <a:t>всього тіла</a:t>
                      </a:r>
                      <a:endParaRPr sz="2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sz="2200">
                          <a:solidFill>
                            <a:schemeClr val="tx1"/>
                          </a:solidFill>
                        </a:rPr>
                        <a:t>95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sz="220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4541">
                <a:tc>
                  <a:txBody>
                    <a:bodyPr/>
                    <a:lstStyle/>
                    <a:p>
                      <a:pPr algn="ctr"/>
                      <a:r>
                        <a:rPr sz="2200">
                          <a:solidFill>
                            <a:schemeClr val="tx1"/>
                          </a:solidFill>
                        </a:rPr>
                        <a:t>Комп’ютерна томографія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sz="2200">
                          <a:solidFill>
                            <a:schemeClr val="tx1"/>
                          </a:solidFill>
                        </a:rPr>
                        <a:t>74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sz="2200">
                          <a:solidFill>
                            <a:schemeClr val="tx1"/>
                          </a:solidFill>
                        </a:rPr>
                        <a:t>56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0508">
                <a:tc>
                  <a:txBody>
                    <a:bodyPr/>
                    <a:lstStyle/>
                    <a:p>
                      <a:pPr algn="ctr"/>
                      <a:r>
                        <a:rPr sz="2200">
                          <a:solidFill>
                            <a:schemeClr val="tx1"/>
                          </a:solidFill>
                        </a:rPr>
                        <a:t>PSMA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sz="2200">
                          <a:solidFill>
                            <a:schemeClr val="tx1"/>
                          </a:solidFill>
                        </a:rPr>
                        <a:t>66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sz="2200" dirty="0">
                          <a:solidFill>
                            <a:schemeClr val="tx1"/>
                          </a:solidFill>
                        </a:rPr>
                        <a:t>96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0109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D3840E3-687D-05BE-5E22-80993CAFA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2B208C-45D0-1CF0-BC71-010BF2B9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304" y="161366"/>
            <a:ext cx="10515600" cy="895556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/>
              <a:t>Варіанти лікування раку передміхурової залози</a:t>
            </a:r>
            <a:r>
              <a:rPr lang="en-US" sz="3200" b="1" dirty="0"/>
              <a:t> </a:t>
            </a:r>
            <a:br>
              <a:rPr lang="en-US" sz="3200" b="1" dirty="0"/>
            </a:br>
            <a:r>
              <a:rPr lang="uk-UA" sz="3200" b="1" dirty="0"/>
              <a:t>в залежності від ризику </a:t>
            </a:r>
            <a:endParaRPr lang="x-none" sz="3200" b="1" dirty="0"/>
          </a:p>
        </p:txBody>
      </p:sp>
      <p:pic>
        <p:nvPicPr>
          <p:cNvPr id="6" name="Picture 9" descr="logo-iepor-2018-900x400-4">
            <a:extLst>
              <a:ext uri="{FF2B5EF4-FFF2-40B4-BE49-F238E27FC236}">
                <a16:creationId xmlns="" xmlns:a16="http://schemas.microsoft.com/office/drawing/2014/main" id="{A066401F-797C-B2A1-2FE5-061E63CC6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015313" cy="89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Всесвітній день боротьби проти раку">
            <a:extLst>
              <a:ext uri="{FF2B5EF4-FFF2-40B4-BE49-F238E27FC236}">
                <a16:creationId xmlns="" xmlns:a16="http://schemas.microsoft.com/office/drawing/2014/main" id="{7B65D76D-8B38-F2F1-F2E1-BFC67E5A7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668" y="5679321"/>
            <a:ext cx="1167236" cy="11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BBC7084-6677-D0C0-F140-775D8C88C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494" y="1120255"/>
            <a:ext cx="6862482" cy="5576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D7E9114-EB89-4199-AE4E-8F43E4A11515}"/>
              </a:ext>
            </a:extLst>
          </p:cNvPr>
          <p:cNvSpPr txBox="1"/>
          <p:nvPr/>
        </p:nvSpPr>
        <p:spPr>
          <a:xfrm>
            <a:off x="-1" y="6621467"/>
            <a:ext cx="3921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*https://</a:t>
            </a:r>
            <a:r>
              <a:rPr lang="en-US" sz="1200" dirty="0" err="1"/>
              <a:t>www.dec.gov.ua</a:t>
            </a:r>
            <a:r>
              <a:rPr lang="en-US" sz="1200" dirty="0"/>
              <a:t>/</a:t>
            </a:r>
            <a:r>
              <a:rPr lang="en-US" sz="1200" dirty="0" err="1"/>
              <a:t>mtd</a:t>
            </a:r>
            <a:r>
              <a:rPr lang="en-US" sz="1200" dirty="0"/>
              <a:t>/</a:t>
            </a:r>
            <a:r>
              <a:rPr lang="en-US" sz="1200" dirty="0" err="1"/>
              <a:t>rak-peredmihurovoyi-zalozy</a:t>
            </a:r>
            <a:r>
              <a:rPr lang="en-US" sz="1200" dirty="0"/>
              <a:t>/</a:t>
            </a:r>
            <a:endParaRPr lang="x-none" sz="1200" dirty="0"/>
          </a:p>
        </p:txBody>
      </p:sp>
    </p:spTree>
    <p:extLst>
      <p:ext uri="{BB962C8B-B14F-4D97-AF65-F5344CB8AC3E}">
        <p14:creationId xmlns:p14="http://schemas.microsoft.com/office/powerpoint/2010/main" val="3528630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98A85F6-0C73-1660-282F-8A8324533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46B0F8-914E-E673-079A-57ECDDFE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304" y="161366"/>
            <a:ext cx="10515600" cy="895556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/>
              <a:t>Варіанти лікування раку передміхурової залози</a:t>
            </a:r>
            <a:r>
              <a:rPr lang="en-US" sz="3200" b="1" dirty="0"/>
              <a:t> </a:t>
            </a:r>
            <a:br>
              <a:rPr lang="en-US" sz="3200" b="1" dirty="0"/>
            </a:br>
            <a:r>
              <a:rPr lang="uk-UA" sz="3200" b="1" dirty="0"/>
              <a:t>в залежності від ризику </a:t>
            </a:r>
            <a:endParaRPr lang="x-none" sz="3200" b="1" dirty="0"/>
          </a:p>
        </p:txBody>
      </p:sp>
      <p:pic>
        <p:nvPicPr>
          <p:cNvPr id="6" name="Picture 9" descr="logo-iepor-2018-900x400-4">
            <a:extLst>
              <a:ext uri="{FF2B5EF4-FFF2-40B4-BE49-F238E27FC236}">
                <a16:creationId xmlns="" xmlns:a16="http://schemas.microsoft.com/office/drawing/2014/main" id="{521619F6-87F9-78C6-8398-5DBC0E111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015313" cy="89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Всесвітній день боротьби проти раку">
            <a:extLst>
              <a:ext uri="{FF2B5EF4-FFF2-40B4-BE49-F238E27FC236}">
                <a16:creationId xmlns="" xmlns:a16="http://schemas.microsoft.com/office/drawing/2014/main" id="{4C5220CA-7DC9-730B-6DFE-476014B12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668" y="5679321"/>
            <a:ext cx="1167236" cy="11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9BE05C-8A52-7A9D-18E2-5C6252FC32F7}"/>
              </a:ext>
            </a:extLst>
          </p:cNvPr>
          <p:cNvSpPr txBox="1"/>
          <p:nvPr/>
        </p:nvSpPr>
        <p:spPr>
          <a:xfrm>
            <a:off x="-32422" y="6581001"/>
            <a:ext cx="3921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*https://</a:t>
            </a:r>
            <a:r>
              <a:rPr lang="en-US" sz="1200" dirty="0" err="1"/>
              <a:t>www.dec.gov.ua</a:t>
            </a:r>
            <a:r>
              <a:rPr lang="en-US" sz="1200" dirty="0"/>
              <a:t>/</a:t>
            </a:r>
            <a:r>
              <a:rPr lang="en-US" sz="1200" dirty="0" err="1"/>
              <a:t>mtd</a:t>
            </a:r>
            <a:r>
              <a:rPr lang="en-US" sz="1200" dirty="0"/>
              <a:t>/</a:t>
            </a:r>
            <a:r>
              <a:rPr lang="en-US" sz="1200" dirty="0" err="1"/>
              <a:t>rak-peredmihurovoyi-zalozy</a:t>
            </a:r>
            <a:r>
              <a:rPr lang="en-US" sz="1200" dirty="0"/>
              <a:t>/</a:t>
            </a:r>
            <a:endParaRPr lang="x-none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926F340-6522-C492-C9DD-A447472B2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529" y="1752926"/>
            <a:ext cx="9978757" cy="188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047826D-BC37-E8B4-CDB5-2C1E4BDA4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529" y="3637326"/>
            <a:ext cx="9978757" cy="68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78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679D96B-3CB1-B368-67BC-6E7D93A9C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3515D7-959E-1E5E-775D-737520A2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304" y="161366"/>
            <a:ext cx="10515600" cy="895556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/>
              <a:t>Варіанти лікування раку передміхурової залози</a:t>
            </a:r>
            <a:r>
              <a:rPr lang="en-US" sz="3200" b="1" dirty="0"/>
              <a:t> </a:t>
            </a:r>
            <a:br>
              <a:rPr lang="en-US" sz="3200" b="1" dirty="0"/>
            </a:br>
            <a:r>
              <a:rPr lang="uk-UA" sz="3200" b="1" dirty="0"/>
              <a:t>в залежності від ризику </a:t>
            </a:r>
            <a:endParaRPr lang="x-none" sz="3200" b="1" dirty="0"/>
          </a:p>
        </p:txBody>
      </p:sp>
      <p:pic>
        <p:nvPicPr>
          <p:cNvPr id="6" name="Picture 9" descr="logo-iepor-2018-900x400-4">
            <a:extLst>
              <a:ext uri="{FF2B5EF4-FFF2-40B4-BE49-F238E27FC236}">
                <a16:creationId xmlns="" xmlns:a16="http://schemas.microsoft.com/office/drawing/2014/main" id="{4572D1D6-7564-8E69-9EFC-C0296866A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015313" cy="89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Всесвітній день боротьби проти раку">
            <a:extLst>
              <a:ext uri="{FF2B5EF4-FFF2-40B4-BE49-F238E27FC236}">
                <a16:creationId xmlns="" xmlns:a16="http://schemas.microsoft.com/office/drawing/2014/main" id="{350AD9C4-A829-A8A7-E4E4-FD201AF89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668" y="5679321"/>
            <a:ext cx="1167236" cy="11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F6E511C-832A-8FF8-9C6B-770E9B20FEE3}"/>
              </a:ext>
            </a:extLst>
          </p:cNvPr>
          <p:cNvSpPr txBox="1"/>
          <p:nvPr/>
        </p:nvSpPr>
        <p:spPr>
          <a:xfrm>
            <a:off x="-32422" y="6581001"/>
            <a:ext cx="3921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*https://</a:t>
            </a:r>
            <a:r>
              <a:rPr lang="en-US" sz="1200" dirty="0" err="1"/>
              <a:t>www.dec.gov.ua</a:t>
            </a:r>
            <a:r>
              <a:rPr lang="en-US" sz="1200" dirty="0"/>
              <a:t>/</a:t>
            </a:r>
            <a:r>
              <a:rPr lang="en-US" sz="1200" dirty="0" err="1"/>
              <a:t>mtd</a:t>
            </a:r>
            <a:r>
              <a:rPr lang="en-US" sz="1200" dirty="0"/>
              <a:t>/</a:t>
            </a:r>
            <a:r>
              <a:rPr lang="en-US" sz="1200" dirty="0" err="1"/>
              <a:t>rak-peredmihurovoyi-zalozy</a:t>
            </a:r>
            <a:r>
              <a:rPr lang="en-US" sz="1200" dirty="0"/>
              <a:t>/</a:t>
            </a:r>
            <a:endParaRPr lang="x-none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0E660FD-270B-A639-85C6-F067D2AE9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0" y="1218288"/>
            <a:ext cx="77216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79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AD85459-A0F5-415C-05A3-CFB7B09C6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FDC3C1-E935-95E3-159C-894A7673C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304" y="161366"/>
            <a:ext cx="10515600" cy="895556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/>
              <a:t>Варіанти лікування раку передміхурової залози</a:t>
            </a:r>
            <a:r>
              <a:rPr lang="en-US" sz="3200" b="1" dirty="0"/>
              <a:t> </a:t>
            </a:r>
            <a:br>
              <a:rPr lang="en-US" sz="3200" b="1" dirty="0"/>
            </a:br>
            <a:r>
              <a:rPr lang="uk-UA" sz="3200" b="1" dirty="0"/>
              <a:t>в залежності від ризику </a:t>
            </a:r>
            <a:endParaRPr lang="x-none" sz="3200" b="1" dirty="0"/>
          </a:p>
        </p:txBody>
      </p:sp>
      <p:pic>
        <p:nvPicPr>
          <p:cNvPr id="6" name="Picture 9" descr="logo-iepor-2018-900x400-4">
            <a:extLst>
              <a:ext uri="{FF2B5EF4-FFF2-40B4-BE49-F238E27FC236}">
                <a16:creationId xmlns="" xmlns:a16="http://schemas.microsoft.com/office/drawing/2014/main" id="{BCB908F0-FE55-6879-CD5C-B91CA26E3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015313" cy="89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Всесвітній день боротьби проти раку">
            <a:extLst>
              <a:ext uri="{FF2B5EF4-FFF2-40B4-BE49-F238E27FC236}">
                <a16:creationId xmlns="" xmlns:a16="http://schemas.microsoft.com/office/drawing/2014/main" id="{FB1BA9BD-C436-55E6-B9BA-4A34B3751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668" y="5679321"/>
            <a:ext cx="1167236" cy="11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EA6A27A-0287-B764-B9E3-B0A2FFD938C9}"/>
              </a:ext>
            </a:extLst>
          </p:cNvPr>
          <p:cNvSpPr txBox="1"/>
          <p:nvPr/>
        </p:nvSpPr>
        <p:spPr>
          <a:xfrm>
            <a:off x="-32422" y="6581001"/>
            <a:ext cx="3921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*https://</a:t>
            </a:r>
            <a:r>
              <a:rPr lang="en-US" sz="1200" dirty="0" err="1"/>
              <a:t>www.dec.gov.ua</a:t>
            </a:r>
            <a:r>
              <a:rPr lang="en-US" sz="1200" dirty="0"/>
              <a:t>/</a:t>
            </a:r>
            <a:r>
              <a:rPr lang="en-US" sz="1200" dirty="0" err="1"/>
              <a:t>mtd</a:t>
            </a:r>
            <a:r>
              <a:rPr lang="en-US" sz="1200" dirty="0"/>
              <a:t>/</a:t>
            </a:r>
            <a:r>
              <a:rPr lang="en-US" sz="1200" dirty="0" err="1"/>
              <a:t>rak-peredmihurovoyi-zalozy</a:t>
            </a:r>
            <a:r>
              <a:rPr lang="en-US" sz="1200" dirty="0"/>
              <a:t>/</a:t>
            </a:r>
            <a:endParaRPr lang="x-none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7C5134-2466-5C30-3945-43C0D6333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211" y="1619250"/>
            <a:ext cx="8661485" cy="406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9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0D6D24D-5ADA-BCCD-371A-A3044E85E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202B0A-0920-F980-B62A-CB3867A50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304" y="161366"/>
            <a:ext cx="10515600" cy="895556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/>
              <a:t>Варіанти лікування раку передміхурової залози</a:t>
            </a:r>
            <a:r>
              <a:rPr lang="en-US" sz="3200" b="1" dirty="0"/>
              <a:t> </a:t>
            </a:r>
            <a:br>
              <a:rPr lang="en-US" sz="3200" b="1" dirty="0"/>
            </a:br>
            <a:r>
              <a:rPr lang="uk-UA" sz="3200" b="1" dirty="0"/>
              <a:t>в залежності від ризику </a:t>
            </a:r>
            <a:endParaRPr lang="x-none" sz="3200" b="1" dirty="0"/>
          </a:p>
        </p:txBody>
      </p:sp>
      <p:pic>
        <p:nvPicPr>
          <p:cNvPr id="6" name="Picture 9" descr="logo-iepor-2018-900x400-4">
            <a:extLst>
              <a:ext uri="{FF2B5EF4-FFF2-40B4-BE49-F238E27FC236}">
                <a16:creationId xmlns="" xmlns:a16="http://schemas.microsoft.com/office/drawing/2014/main" id="{EFC18F86-178F-881E-3A64-A1B1E981C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015313" cy="89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Всесвітній день боротьби проти раку">
            <a:extLst>
              <a:ext uri="{FF2B5EF4-FFF2-40B4-BE49-F238E27FC236}">
                <a16:creationId xmlns="" xmlns:a16="http://schemas.microsoft.com/office/drawing/2014/main" id="{62FC18A7-6162-D0F1-5B91-E0D6C746F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668" y="5679321"/>
            <a:ext cx="1167236" cy="11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32B3332-6A3B-523C-373F-DA5FAD5D1FAE}"/>
              </a:ext>
            </a:extLst>
          </p:cNvPr>
          <p:cNvSpPr txBox="1"/>
          <p:nvPr/>
        </p:nvSpPr>
        <p:spPr>
          <a:xfrm>
            <a:off x="-32422" y="6581001"/>
            <a:ext cx="3921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*https://</a:t>
            </a:r>
            <a:r>
              <a:rPr lang="en-US" sz="1200" dirty="0" err="1"/>
              <a:t>www.dec.gov.ua</a:t>
            </a:r>
            <a:r>
              <a:rPr lang="en-US" sz="1200" dirty="0"/>
              <a:t>/</a:t>
            </a:r>
            <a:r>
              <a:rPr lang="en-US" sz="1200" dirty="0" err="1"/>
              <a:t>mtd</a:t>
            </a:r>
            <a:r>
              <a:rPr lang="en-US" sz="1200" dirty="0"/>
              <a:t>/</a:t>
            </a:r>
            <a:r>
              <a:rPr lang="en-US" sz="1200" dirty="0" err="1"/>
              <a:t>rak-peredmihurovoyi-zalozy</a:t>
            </a:r>
            <a:r>
              <a:rPr lang="en-US" sz="1200" dirty="0"/>
              <a:t>/</a:t>
            </a:r>
            <a:endParaRPr lang="x-none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BF693E6-E286-EC4F-7E4F-3CDC95FB1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481" y="1068232"/>
            <a:ext cx="7303247" cy="550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57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BABFB01-B9E6-FED2-1B1E-E0BF6210B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CACF98-C341-8172-4AFE-A7DD00C3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304" y="161366"/>
            <a:ext cx="10515600" cy="895556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/>
              <a:t>Варіанти лікування раку передміхурової залози</a:t>
            </a:r>
            <a:r>
              <a:rPr lang="en-US" sz="3200" b="1" dirty="0"/>
              <a:t> </a:t>
            </a:r>
            <a:br>
              <a:rPr lang="en-US" sz="3200" b="1" dirty="0"/>
            </a:br>
            <a:r>
              <a:rPr lang="uk-UA" sz="3200" b="1" dirty="0"/>
              <a:t>в залежності від ризику </a:t>
            </a:r>
            <a:endParaRPr lang="x-none" sz="3200" b="1" dirty="0"/>
          </a:p>
        </p:txBody>
      </p:sp>
      <p:pic>
        <p:nvPicPr>
          <p:cNvPr id="6" name="Picture 9" descr="logo-iepor-2018-900x400-4">
            <a:extLst>
              <a:ext uri="{FF2B5EF4-FFF2-40B4-BE49-F238E27FC236}">
                <a16:creationId xmlns="" xmlns:a16="http://schemas.microsoft.com/office/drawing/2014/main" id="{FB89EBAF-52C9-CA8F-5910-7345AC5DB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015313" cy="89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Всесвітній день боротьби проти раку">
            <a:extLst>
              <a:ext uri="{FF2B5EF4-FFF2-40B4-BE49-F238E27FC236}">
                <a16:creationId xmlns="" xmlns:a16="http://schemas.microsoft.com/office/drawing/2014/main" id="{B530B5B3-1BAF-0CFA-F857-53DCAE691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668" y="5679321"/>
            <a:ext cx="1167236" cy="11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3156B9E-EF5A-DE97-D6A4-78A051743AD9}"/>
              </a:ext>
            </a:extLst>
          </p:cNvPr>
          <p:cNvSpPr txBox="1"/>
          <p:nvPr/>
        </p:nvSpPr>
        <p:spPr>
          <a:xfrm>
            <a:off x="-32422" y="6581001"/>
            <a:ext cx="3921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*https://</a:t>
            </a:r>
            <a:r>
              <a:rPr lang="en-US" sz="1200" dirty="0" err="1"/>
              <a:t>www.dec.gov.ua</a:t>
            </a:r>
            <a:r>
              <a:rPr lang="en-US" sz="1200" dirty="0"/>
              <a:t>/</a:t>
            </a:r>
            <a:r>
              <a:rPr lang="en-US" sz="1200" dirty="0" err="1"/>
              <a:t>mtd</a:t>
            </a:r>
            <a:r>
              <a:rPr lang="en-US" sz="1200" dirty="0"/>
              <a:t>/</a:t>
            </a:r>
            <a:r>
              <a:rPr lang="en-US" sz="1200" dirty="0" err="1"/>
              <a:t>rak-peredmihurovoyi-zalozy</a:t>
            </a:r>
            <a:r>
              <a:rPr lang="en-US" sz="1200" dirty="0"/>
              <a:t>/</a:t>
            </a:r>
            <a:endParaRPr lang="x-none" sz="12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1D9BB90-1CF8-3534-CDE9-ACDD00E2A3E9}"/>
              </a:ext>
            </a:extLst>
          </p:cNvPr>
          <p:cNvSpPr txBox="1"/>
          <p:nvPr/>
        </p:nvSpPr>
        <p:spPr>
          <a:xfrm>
            <a:off x="3528619" y="1184674"/>
            <a:ext cx="5707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u="sng" dirty="0"/>
              <a:t>Пацієнти високого ризику із наявністю метастазів</a:t>
            </a:r>
            <a:endParaRPr lang="x-none" sz="2000" b="1" u="sng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808236E-F325-6FB3-F33D-133BC4D6C923}"/>
              </a:ext>
            </a:extLst>
          </p:cNvPr>
          <p:cNvSpPr txBox="1"/>
          <p:nvPr/>
        </p:nvSpPr>
        <p:spPr>
          <a:xfrm>
            <a:off x="233083" y="1748986"/>
            <a:ext cx="479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Початок гормональної терапії агоністами ЛГ-РГ</a:t>
            </a:r>
            <a:endParaRPr lang="x-none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8503BC-809E-F072-4CA5-4218E460BB5C}"/>
              </a:ext>
            </a:extLst>
          </p:cNvPr>
          <p:cNvSpPr txBox="1"/>
          <p:nvPr/>
        </p:nvSpPr>
        <p:spPr>
          <a:xfrm>
            <a:off x="4213753" y="2279684"/>
            <a:ext cx="7579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Терапія інгібіторами біосинтезу андрогенів та</a:t>
            </a:r>
            <a:r>
              <a:rPr lang="en-US" dirty="0"/>
              <a:t>/</a:t>
            </a:r>
            <a:r>
              <a:rPr lang="uk-UA" dirty="0"/>
              <a:t>або </a:t>
            </a:r>
            <a:r>
              <a:rPr lang="uk-UA" dirty="0" err="1"/>
              <a:t>таксанами</a:t>
            </a:r>
            <a:r>
              <a:rPr lang="uk-UA" dirty="0"/>
              <a:t> (хіміотерапія)</a:t>
            </a:r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BBF907C-469D-C0F0-84A6-D62C7F9604AB}"/>
              </a:ext>
            </a:extLst>
          </p:cNvPr>
          <p:cNvSpPr txBox="1"/>
          <p:nvPr/>
        </p:nvSpPr>
        <p:spPr>
          <a:xfrm>
            <a:off x="408259" y="2837423"/>
            <a:ext cx="4621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Терапія кісткових метастазів </a:t>
            </a:r>
            <a:r>
              <a:rPr lang="uk-UA" dirty="0" err="1"/>
              <a:t>бісфосфонатами</a:t>
            </a:r>
            <a:endParaRPr lang="x-none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CB3786B-65B7-0670-D793-09F5A5DB4F78}"/>
              </a:ext>
            </a:extLst>
          </p:cNvPr>
          <p:cNvSpPr txBox="1"/>
          <p:nvPr/>
        </p:nvSpPr>
        <p:spPr>
          <a:xfrm>
            <a:off x="4546921" y="3210496"/>
            <a:ext cx="309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Терапія препаратами кальцію</a:t>
            </a:r>
            <a:endParaRPr lang="x-none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B8C0855-A435-E9E2-0E17-1CFBF104112C}"/>
              </a:ext>
            </a:extLst>
          </p:cNvPr>
          <p:cNvSpPr txBox="1"/>
          <p:nvPr/>
        </p:nvSpPr>
        <p:spPr>
          <a:xfrm>
            <a:off x="233083" y="3795661"/>
            <a:ext cx="814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Контроль заг. ПСА протягом лікування (1 раз на 3 місяці), КТ - 1 раз на 3-6 місяців</a:t>
            </a:r>
            <a:endParaRPr lang="x-none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F562498-7E2D-889F-215E-B861B1F05827}"/>
              </a:ext>
            </a:extLst>
          </p:cNvPr>
          <p:cNvSpPr txBox="1"/>
          <p:nvPr/>
        </p:nvSpPr>
        <p:spPr>
          <a:xfrm>
            <a:off x="1401916" y="4848324"/>
            <a:ext cx="9961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/>
              <a:t>Арсенал терапії РПЗ – великий, але контроль та підбір методів лікування</a:t>
            </a:r>
          </a:p>
          <a:p>
            <a:pPr algn="ctr"/>
            <a:r>
              <a:rPr lang="uk-UA" sz="2400" b="1" dirty="0"/>
              <a:t> залежить не від стандартів, а від лікаря</a:t>
            </a:r>
            <a:endParaRPr lang="x-none" sz="2400" b="1" dirty="0"/>
          </a:p>
        </p:txBody>
      </p:sp>
    </p:spTree>
    <p:extLst>
      <p:ext uri="{BB962C8B-B14F-4D97-AF65-F5344CB8AC3E}">
        <p14:creationId xmlns:p14="http://schemas.microsoft.com/office/powerpoint/2010/main" val="101893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866797-EAC3-953D-F988-91C306098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dirty="0"/>
              <a:t>Коротка анатомія сечостатевих органів</a:t>
            </a:r>
            <a:endParaRPr lang="ru-RU" sz="4000">
              <a:ea typeface="Calibri Light"/>
              <a:cs typeface="Calibri Ligh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576A4CEA-7D4E-1B86-80A6-83118A222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00813" y="1895840"/>
            <a:ext cx="5519737" cy="45970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AE66B86-A0F5-F641-D264-F34C0029C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799" y="1690688"/>
            <a:ext cx="3636963" cy="499224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ка, сердце, логотип, графический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D52F0B44-629D-96F6-9854-DD4D4A3BE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8087" y="321744"/>
            <a:ext cx="957264" cy="540311"/>
          </a:xfrm>
          <a:prstGeom prst="rect">
            <a:avLst/>
          </a:prstGeom>
        </p:spPr>
      </p:pic>
      <p:pic>
        <p:nvPicPr>
          <p:cNvPr id="6" name="Picture 9" descr="logo-iepor-2018-900x400-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892809" cy="84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Всесвітній день боротьби проти раку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428" y="5679321"/>
            <a:ext cx="1167236" cy="11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983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920DE67-6E52-A6E2-1157-42442B172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ED14A3-08CB-0BF8-467A-DE1395FBE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50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b="1" dirty="0"/>
              <a:t>Виживаність</a:t>
            </a:r>
            <a:r>
              <a:rPr lang="en-US" b="1" dirty="0"/>
              <a:t> </a:t>
            </a:r>
            <a:r>
              <a:rPr lang="uk-UA" b="1" dirty="0"/>
              <a:t>хворих на РПЗ</a:t>
            </a:r>
            <a:endParaRPr lang="x-none" b="1" dirty="0"/>
          </a:p>
        </p:txBody>
      </p:sp>
      <p:pic>
        <p:nvPicPr>
          <p:cNvPr id="6" name="Picture 9" descr="logo-iepor-2018-900x400-4">
            <a:extLst>
              <a:ext uri="{FF2B5EF4-FFF2-40B4-BE49-F238E27FC236}">
                <a16:creationId xmlns="" xmlns:a16="http://schemas.microsoft.com/office/drawing/2014/main" id="{475634B6-34E7-7BAC-A534-8408882FA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015313" cy="89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Всесвітній день боротьби проти раку">
            <a:extLst>
              <a:ext uri="{FF2B5EF4-FFF2-40B4-BE49-F238E27FC236}">
                <a16:creationId xmlns="" xmlns:a16="http://schemas.microsoft.com/office/drawing/2014/main" id="{DD83D7D9-B068-C843-6102-3EF3BC4A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668" y="5679321"/>
            <a:ext cx="1167236" cy="11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748054C-633B-BBB4-126C-797563C78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260" y="736616"/>
            <a:ext cx="5053479" cy="61213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9CC5C67-F268-03A0-A7DD-38310B333D51}"/>
              </a:ext>
            </a:extLst>
          </p:cNvPr>
          <p:cNvSpPr txBox="1"/>
          <p:nvPr/>
        </p:nvSpPr>
        <p:spPr>
          <a:xfrm>
            <a:off x="-1" y="6550223"/>
            <a:ext cx="3881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*https://</a:t>
            </a:r>
            <a:r>
              <a:rPr lang="en-US" sz="1200" dirty="0" err="1"/>
              <a:t>ro.co</a:t>
            </a:r>
            <a:r>
              <a:rPr lang="en-US" sz="1200" dirty="0"/>
              <a:t>/health-guide/prostate-cancer-survival-rates/</a:t>
            </a:r>
            <a:endParaRPr lang="x-none" sz="1200" dirty="0"/>
          </a:p>
        </p:txBody>
      </p:sp>
    </p:spTree>
    <p:extLst>
      <p:ext uri="{BB962C8B-B14F-4D97-AF65-F5344CB8AC3E}">
        <p14:creationId xmlns:p14="http://schemas.microsoft.com/office/powerpoint/2010/main" val="3410111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017E047-BE49-1B91-BE60-948C572E6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8957EE-F5AF-93F2-A631-D33CCA3EA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589" y="2327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/>
              <a:t>Виживаність пацієнтів на метастатичний РПЗ</a:t>
            </a:r>
            <a:br>
              <a:rPr lang="uk-UA" sz="3600" b="1" dirty="0"/>
            </a:br>
            <a:endParaRPr lang="x-none" sz="3600" b="1" dirty="0"/>
          </a:p>
        </p:txBody>
      </p:sp>
      <p:pic>
        <p:nvPicPr>
          <p:cNvPr id="6" name="Picture 9" descr="logo-iepor-2018-900x400-4">
            <a:extLst>
              <a:ext uri="{FF2B5EF4-FFF2-40B4-BE49-F238E27FC236}">
                <a16:creationId xmlns="" xmlns:a16="http://schemas.microsoft.com/office/drawing/2014/main" id="{FC3A2136-6870-9004-E410-0271D5D4E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015313" cy="89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Всесвітній день боротьби проти раку">
            <a:extLst>
              <a:ext uri="{FF2B5EF4-FFF2-40B4-BE49-F238E27FC236}">
                <a16:creationId xmlns="" xmlns:a16="http://schemas.microsoft.com/office/drawing/2014/main" id="{23EF8CA2-40F8-49B1-3AB4-32692E491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668" y="5679321"/>
            <a:ext cx="1167236" cy="11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ображення" descr="Зображення">
            <a:extLst>
              <a:ext uri="{FF2B5EF4-FFF2-40B4-BE49-F238E27FC236}">
                <a16:creationId xmlns="" xmlns:a16="http://schemas.microsoft.com/office/drawing/2014/main" id="{C3F87B4E-E786-3549-4C3B-2F56140F4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589" y="910728"/>
            <a:ext cx="9003356" cy="59472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11164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852DC6-22E4-B81C-FEE4-5086790BF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330" y="-109907"/>
            <a:ext cx="10515600" cy="1325563"/>
          </a:xfrm>
        </p:spPr>
        <p:txBody>
          <a:bodyPr>
            <a:normAutofit/>
          </a:bodyPr>
          <a:lstStyle/>
          <a:p>
            <a:r>
              <a:rPr lang="uk-UA" sz="4000" dirty="0">
                <a:latin typeface="Calibri"/>
                <a:cs typeface="Calibri"/>
              </a:rPr>
              <a:t>Резюме</a:t>
            </a:r>
            <a:endParaRPr lang="ru-RU" sz="4000" dirty="0"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02F29D-A1C7-A672-C60E-F448D41AB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894" y="1101740"/>
            <a:ext cx="10797988" cy="5841534"/>
          </a:xfrm>
        </p:spPr>
        <p:txBody>
          <a:bodyPr>
            <a:normAutofit/>
          </a:bodyPr>
          <a:lstStyle/>
          <a:p>
            <a:r>
              <a:rPr lang="uk-UA" dirty="0"/>
              <a:t>Скринінг рівня заг. ПСА у чоловіків </a:t>
            </a:r>
            <a:r>
              <a:rPr lang="en-US" u="sng" dirty="0"/>
              <a:t>&gt;</a:t>
            </a:r>
            <a:r>
              <a:rPr lang="en-US" dirty="0"/>
              <a:t> 50 </a:t>
            </a:r>
            <a:r>
              <a:rPr lang="uk-UA" dirty="0"/>
              <a:t>р. – основа діагностики РПЗ</a:t>
            </a:r>
          </a:p>
          <a:p>
            <a:r>
              <a:rPr lang="uk-UA" dirty="0"/>
              <a:t>Простат-специфічний антиген (загальний, вільний, індекс) – один із основних маркерів діагностики та контролю перебігу РПЗ</a:t>
            </a:r>
          </a:p>
          <a:p>
            <a:r>
              <a:rPr lang="uk-UA" dirty="0"/>
              <a:t>Магнітно-резонансна томографія малого тазу – топографічна діагностика РПЗ</a:t>
            </a:r>
          </a:p>
          <a:p>
            <a:r>
              <a:rPr lang="uk-UA" dirty="0"/>
              <a:t>Вибір методу лікування: радикальна простатектомія, радикальна променева терапія передміхурової залози, системна терапія – основні методи лікування РПЗ</a:t>
            </a:r>
          </a:p>
          <a:p>
            <a:r>
              <a:rPr lang="uk-UA" dirty="0"/>
              <a:t>Оцінка співвідношення методу лікування та токсичності для пацієнта є надважливою</a:t>
            </a:r>
          </a:p>
          <a:p>
            <a:r>
              <a:rPr lang="uk-UA" dirty="0"/>
              <a:t>Ідеальний метод лікування раку передміхурової залози – той, який узгоджений із пацієнтом</a:t>
            </a:r>
            <a:endParaRPr lang="x-none" dirty="0"/>
          </a:p>
        </p:txBody>
      </p:sp>
      <p:pic>
        <p:nvPicPr>
          <p:cNvPr id="6" name="Picture 9" descr="logo-iepor-2018-900x400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801369" cy="80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Всесвітній день боротьби проти рак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668" y="5679321"/>
            <a:ext cx="1167236" cy="11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80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46CC46-BDC1-EA8A-D73D-7F673B94F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07F1B1-B1B1-6132-A9FD-02B646426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Рисунок 4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659BF298-4279-745D-899A-79A554022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ADF7D34A-A984-AD60-A67E-17443854EA0D}"/>
              </a:ext>
            </a:extLst>
          </p:cNvPr>
          <p:cNvSpPr/>
          <p:nvPr/>
        </p:nvSpPr>
        <p:spPr>
          <a:xfrm>
            <a:off x="271462" y="5684044"/>
            <a:ext cx="3586162" cy="98583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Дякую за увагу!</a:t>
            </a:r>
            <a:endParaRPr lang="x-none" sz="2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6" name="Picture 9" descr="logo-iepor-2018-900x400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790215" cy="79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Всесвітній день боротьби проти рак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668" y="5679321"/>
            <a:ext cx="1167236" cy="11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600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3D187F-5EE6-5B0C-B711-8BB5FF73E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564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latin typeface="Calibri"/>
                <a:ea typeface="Calibri"/>
                <a:cs typeface="Calibri"/>
              </a:rPr>
              <a:t>Епідеміологія</a:t>
            </a:r>
            <a:endParaRPr lang="ru-RU" sz="4000" dirty="0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9" descr="logo-iepor-2018-900x400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828801" cy="81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052879F-C916-D8CE-6910-68407D65B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907" y="812675"/>
            <a:ext cx="7604047" cy="5898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7AA5917-BE46-F565-2CA0-59C2B829D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88" y="3906538"/>
            <a:ext cx="4894740" cy="28623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70F21A5-3E98-2AA1-84D1-6D3BD46CCEC2}"/>
              </a:ext>
            </a:extLst>
          </p:cNvPr>
          <p:cNvSpPr txBox="1"/>
          <p:nvPr/>
        </p:nvSpPr>
        <p:spPr>
          <a:xfrm>
            <a:off x="80431" y="812675"/>
            <a:ext cx="57400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Рак передміхурової залози займає </a:t>
            </a:r>
            <a:r>
              <a:rPr lang="uk-UA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друге місце</a:t>
            </a:r>
            <a:r>
              <a:rPr lang="uk-UA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uk-UA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uk-UA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серед </a:t>
            </a:r>
            <a:r>
              <a:rPr lang="uk-UA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онкозахворювань</a:t>
            </a:r>
            <a:r>
              <a:rPr lang="uk-UA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та є найбільш поширеною патологією та провідною причиною смертності чоловіків у світі, що становить 358,989 смертей (3,8% від загальної смертності серед чоловіків у світі) у 2020 році в Україні. </a:t>
            </a:r>
            <a:endParaRPr lang="uk-UA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uk-UA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Україні, серед вперше діагностованих хворих раком передміхурової залози метастатичний процес виявляється в 21%. У США такий показник складає лише 5%.</a:t>
            </a:r>
            <a:endParaRPr lang="uk-UA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387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891F23F-D222-9861-6668-0C2E27DFA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CFA0B0-908E-A53E-29CA-F7C9A6CF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7240"/>
            <a:ext cx="10515600" cy="1325563"/>
          </a:xfrm>
        </p:spPr>
        <p:txBody>
          <a:bodyPr>
            <a:normAutofit/>
          </a:bodyPr>
          <a:lstStyle/>
          <a:p>
            <a:pPr algn="ctr"/>
            <a:endParaRPr lang="x-none" dirty="0"/>
          </a:p>
        </p:txBody>
      </p:sp>
      <p:pic>
        <p:nvPicPr>
          <p:cNvPr id="6" name="Picture 9" descr="logo-iepor-2018-900x400-4">
            <a:extLst>
              <a:ext uri="{FF2B5EF4-FFF2-40B4-BE49-F238E27FC236}">
                <a16:creationId xmlns="" xmlns:a16="http://schemas.microsoft.com/office/drawing/2014/main" id="{7C7AA386-8DB0-3DAB-3030-D0C981A3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015313" cy="89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Всесвітній день боротьби проти раку">
            <a:extLst>
              <a:ext uri="{FF2B5EF4-FFF2-40B4-BE49-F238E27FC236}">
                <a16:creationId xmlns="" xmlns:a16="http://schemas.microsoft.com/office/drawing/2014/main" id="{CC7F0569-11E9-E806-F187-298983E17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668" y="5679321"/>
            <a:ext cx="1167236" cy="11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7F3D265-C417-F080-6A2D-B966C876B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528034"/>
            <a:ext cx="7772400" cy="58019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5827020-B3E3-524E-CF77-0D886BE996F1}"/>
              </a:ext>
            </a:extLst>
          </p:cNvPr>
          <p:cNvSpPr txBox="1"/>
          <p:nvPr/>
        </p:nvSpPr>
        <p:spPr>
          <a:xfrm>
            <a:off x="0" y="6491804"/>
            <a:ext cx="9846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*https://</a:t>
            </a:r>
            <a:r>
              <a:rPr lang="en-US" dirty="0" err="1"/>
              <a:t>www.medicalnewstoday.com</a:t>
            </a:r>
            <a:r>
              <a:rPr lang="en-US" dirty="0"/>
              <a:t>/articles/age-range-for-prostate-cancer#screening-at-40-54-years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6DF7D64-E990-8DD7-1E52-C169CDF85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326193"/>
            <a:ext cx="7772400" cy="42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0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045532-BD7F-DCAF-38A4-8195F9BD0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304" y="6979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/>
              <a:t>Розподіл метастатичних мішеней у пацієнтів із РПЗ</a:t>
            </a:r>
            <a:br>
              <a:rPr lang="uk-UA" sz="3200" b="1" dirty="0"/>
            </a:br>
            <a:endParaRPr lang="x-none" sz="3200" b="1" dirty="0"/>
          </a:p>
        </p:txBody>
      </p:sp>
      <p:pic>
        <p:nvPicPr>
          <p:cNvPr id="6" name="Picture 9" descr="logo-iepor-2018-900x400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015313" cy="89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Всесвітній день боротьби проти рак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668" y="5679321"/>
            <a:ext cx="1167236" cy="11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Зображення" descr="Зображення">
            <a:extLst>
              <a:ext uri="{FF2B5EF4-FFF2-40B4-BE49-F238E27FC236}">
                <a16:creationId xmlns="" xmlns:a16="http://schemas.microsoft.com/office/drawing/2014/main" id="{D2C68A09-E148-D204-6394-F4616ACA1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84113"/>
            <a:ext cx="11018668" cy="56040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7501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D145D8-ABC4-BC5D-CF04-B16E25FF9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1D218F-88FF-0819-B715-4863E650D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972" y="-2150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4000" dirty="0"/>
              <a:t>Стандарт діагностики та лікування в Україні</a:t>
            </a:r>
            <a:endParaRPr lang="x-none" sz="4000" dirty="0"/>
          </a:p>
        </p:txBody>
      </p:sp>
      <p:pic>
        <p:nvPicPr>
          <p:cNvPr id="6" name="Picture 9" descr="logo-iepor-2018-900x400-4">
            <a:extLst>
              <a:ext uri="{FF2B5EF4-FFF2-40B4-BE49-F238E27FC236}">
                <a16:creationId xmlns="" xmlns:a16="http://schemas.microsoft.com/office/drawing/2014/main" id="{1C5F7F4A-7931-2DEC-C148-E2F79F96B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015313" cy="89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Всесвітній день боротьби проти раку">
            <a:extLst>
              <a:ext uri="{FF2B5EF4-FFF2-40B4-BE49-F238E27FC236}">
                <a16:creationId xmlns="" xmlns:a16="http://schemas.microsoft.com/office/drawing/2014/main" id="{7149A37D-7E3A-9F62-7A19-2CC1F1F60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668" y="5679321"/>
            <a:ext cx="1167236" cy="11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A337AA-D913-336B-7CFA-1A4A87633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55" y="895556"/>
            <a:ext cx="9829800" cy="605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31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A0E404F-089D-3E7F-7390-4A08ED2AE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AEC32E-32BD-3BDF-A3E0-3287A78FD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Стадіювання раку передміхурової залози </a:t>
            </a:r>
            <a:endParaRPr lang="x-none" dirty="0"/>
          </a:p>
        </p:txBody>
      </p:sp>
      <p:pic>
        <p:nvPicPr>
          <p:cNvPr id="6" name="Picture 9" descr="logo-iepor-2018-900x400-4">
            <a:extLst>
              <a:ext uri="{FF2B5EF4-FFF2-40B4-BE49-F238E27FC236}">
                <a16:creationId xmlns="" xmlns:a16="http://schemas.microsoft.com/office/drawing/2014/main" id="{A02E91EC-4451-8D53-8E52-A9A9E9E0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015313" cy="89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0DC0411-70B9-5EE5-0BB2-0D1E97CB0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85" y="1477202"/>
            <a:ext cx="5432573" cy="5254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D1211A-9199-38A4-A5FB-DF3307CCF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920" y="1477202"/>
            <a:ext cx="6229595" cy="525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319899D-5A44-1105-C32B-5BDEA4913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logo-iepor-2018-900x400-4">
            <a:extLst>
              <a:ext uri="{FF2B5EF4-FFF2-40B4-BE49-F238E27FC236}">
                <a16:creationId xmlns="" xmlns:a16="http://schemas.microsoft.com/office/drawing/2014/main" id="{F6A2F04E-C7AB-B17C-2B21-71C81A4B1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015313" cy="89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Всесвітній день боротьби проти раку">
            <a:extLst>
              <a:ext uri="{FF2B5EF4-FFF2-40B4-BE49-F238E27FC236}">
                <a16:creationId xmlns="" xmlns:a16="http://schemas.microsoft.com/office/drawing/2014/main" id="{E1065C5D-E285-DA5F-B079-56994BD08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668" y="5679321"/>
            <a:ext cx="1167236" cy="11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34D9367-371E-B05F-0F67-62E385E4C3F0}"/>
              </a:ext>
            </a:extLst>
          </p:cNvPr>
          <p:cNvSpPr txBox="1"/>
          <p:nvPr/>
        </p:nvSpPr>
        <p:spPr>
          <a:xfrm>
            <a:off x="4407822" y="310781"/>
            <a:ext cx="5150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Методи ранньої діагностики</a:t>
            </a:r>
            <a:endParaRPr lang="x-none" sz="32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A52123A-C7FE-4001-6785-45AB32DF3838}"/>
              </a:ext>
            </a:extLst>
          </p:cNvPr>
          <p:cNvSpPr txBox="1"/>
          <p:nvPr/>
        </p:nvSpPr>
        <p:spPr>
          <a:xfrm>
            <a:off x="61454" y="1072865"/>
            <a:ext cx="11704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uk-UA" sz="2400" dirty="0"/>
              <a:t>Кожному чоловіку віком </a:t>
            </a:r>
            <a:r>
              <a:rPr lang="en-US" sz="2400" u="sng" dirty="0"/>
              <a:t>&gt;</a:t>
            </a:r>
            <a:r>
              <a:rPr lang="uk-UA" sz="2400" dirty="0"/>
              <a:t> </a:t>
            </a:r>
            <a:r>
              <a:rPr lang="en-US" sz="2400" dirty="0"/>
              <a:t>50 </a:t>
            </a:r>
            <a:r>
              <a:rPr lang="uk-UA" sz="2400" dirty="0"/>
              <a:t>років (</a:t>
            </a:r>
            <a:r>
              <a:rPr lang="en-US" sz="2400" dirty="0"/>
              <a:t>&gt; 45 </a:t>
            </a:r>
            <a:r>
              <a:rPr lang="uk-UA" sz="2400" dirty="0"/>
              <a:t>років при наявності обтяженої спадковості) </a:t>
            </a:r>
          </a:p>
          <a:p>
            <a:r>
              <a:rPr lang="uk-UA" sz="2400" dirty="0"/>
              <a:t>       має бути визначено рівень заг. ПСА, вільного ПСА та їхній індекс.</a:t>
            </a:r>
            <a:endParaRPr lang="x-none" sz="24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5BAF7DA-BA1F-10C9-397C-D75E940397F2}"/>
              </a:ext>
            </a:extLst>
          </p:cNvPr>
          <p:cNvSpPr txBox="1"/>
          <p:nvPr/>
        </p:nvSpPr>
        <p:spPr>
          <a:xfrm>
            <a:off x="814489" y="3954406"/>
            <a:ext cx="101442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/>
              <a:t>2. При показнику заг. ПСА вище вікового рівня та індексу ПСА нижче 25% - </a:t>
            </a:r>
          </a:p>
          <a:p>
            <a:r>
              <a:rPr lang="uk-UA" sz="2400" dirty="0"/>
              <a:t>консультація уролога, онколога задля трактування результатів рівнів ПСА та </a:t>
            </a:r>
          </a:p>
          <a:p>
            <a:r>
              <a:rPr lang="uk-UA" sz="2400" dirty="0"/>
              <a:t>проведення ректального огляду.</a:t>
            </a:r>
            <a:endParaRPr lang="x-none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E985151-C167-1626-2F67-31BECCD9C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206" y="1956076"/>
            <a:ext cx="4782671" cy="19983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858281-0BF8-EA63-27A1-98E4EFCFAD3A}"/>
              </a:ext>
            </a:extLst>
          </p:cNvPr>
          <p:cNvSpPr txBox="1"/>
          <p:nvPr/>
        </p:nvSpPr>
        <p:spPr>
          <a:xfrm>
            <a:off x="61454" y="5220120"/>
            <a:ext cx="114297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/>
              <a:t>3. Після проведення ректального огляду та УЗД органів малого тазу, при необхідності </a:t>
            </a:r>
          </a:p>
          <a:p>
            <a:r>
              <a:rPr lang="uk-UA" sz="2400" dirty="0" err="1"/>
              <a:t>уродинамічного</a:t>
            </a:r>
            <a:r>
              <a:rPr lang="uk-UA" sz="2400" dirty="0"/>
              <a:t> дослідження, запідозривши наявність злоякісного процесу – </a:t>
            </a:r>
          </a:p>
          <a:p>
            <a:r>
              <a:rPr lang="uk-UA" sz="2400" dirty="0"/>
              <a:t>пацієнт скеровується на МРТ органів малого тазу, КТ грудної та черевної порожнини</a:t>
            </a:r>
          </a:p>
          <a:p>
            <a:r>
              <a:rPr lang="uk-UA" sz="2400" dirty="0"/>
              <a:t> з контрастом.</a:t>
            </a: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val="58843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0C2F20E-248A-8246-57F9-A47EDF428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DFC8A2-A240-179F-6954-F0A892D6C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304" y="-1648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Класифікація </a:t>
            </a:r>
            <a:r>
              <a:rPr lang="en-US" dirty="0"/>
              <a:t>PI-RADS</a:t>
            </a:r>
            <a:r>
              <a:rPr lang="uk-UA" dirty="0"/>
              <a:t> згідно МРТ</a:t>
            </a:r>
            <a:endParaRPr lang="x-none" dirty="0"/>
          </a:p>
        </p:txBody>
      </p:sp>
      <p:pic>
        <p:nvPicPr>
          <p:cNvPr id="6" name="Picture 9" descr="logo-iepor-2018-900x400-4">
            <a:extLst>
              <a:ext uri="{FF2B5EF4-FFF2-40B4-BE49-F238E27FC236}">
                <a16:creationId xmlns="" xmlns:a16="http://schemas.microsoft.com/office/drawing/2014/main" id="{185F4F86-2519-BB2B-3DE9-E49EFACFC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015313" cy="89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Всесвітній день боротьби проти раку">
            <a:extLst>
              <a:ext uri="{FF2B5EF4-FFF2-40B4-BE49-F238E27FC236}">
                <a16:creationId xmlns="" xmlns:a16="http://schemas.microsoft.com/office/drawing/2014/main" id="{793676A7-C2BB-482D-9DCD-3B8F5F6D8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668" y="5679321"/>
            <a:ext cx="1167236" cy="11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AF028DD-6FDA-76F4-86A0-1F4E5CFB4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617" y="895556"/>
            <a:ext cx="5469964" cy="56595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53EA18A-53E4-7BE2-2295-77D43608A780}"/>
              </a:ext>
            </a:extLst>
          </p:cNvPr>
          <p:cNvSpPr txBox="1"/>
          <p:nvPr/>
        </p:nvSpPr>
        <p:spPr>
          <a:xfrm>
            <a:off x="0" y="6555073"/>
            <a:ext cx="5900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*https://</a:t>
            </a:r>
            <a:r>
              <a:rPr lang="en-US" sz="1400" dirty="0" err="1"/>
              <a:t>radiologyassistant.nl</a:t>
            </a:r>
            <a:r>
              <a:rPr lang="en-US" sz="1400" dirty="0"/>
              <a:t>/abdomen/prostate/prostate-cancer-pi-rads-v2-1</a:t>
            </a:r>
            <a:endParaRPr lang="x-none" sz="1400" dirty="0"/>
          </a:p>
        </p:txBody>
      </p:sp>
    </p:spTree>
    <p:extLst>
      <p:ext uri="{BB962C8B-B14F-4D97-AF65-F5344CB8AC3E}">
        <p14:creationId xmlns:p14="http://schemas.microsoft.com/office/powerpoint/2010/main" val="1360924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453</Words>
  <Application>Microsoft Office PowerPoint</Application>
  <PresentationFormat>Широкоэкранный</PresentationFormat>
  <Paragraphs>87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Cavolini</vt:lpstr>
      <vt:lpstr>Times New Roman</vt:lpstr>
      <vt:lpstr>Office Theme</vt:lpstr>
      <vt:lpstr>Презентация PowerPoint</vt:lpstr>
      <vt:lpstr>Коротка анатомія сечостатевих органів</vt:lpstr>
      <vt:lpstr>Епідеміологія</vt:lpstr>
      <vt:lpstr>Презентация PowerPoint</vt:lpstr>
      <vt:lpstr>Розподіл метастатичних мішеней у пацієнтів із РПЗ </vt:lpstr>
      <vt:lpstr>Стандарт діагностики та лікування в Україні</vt:lpstr>
      <vt:lpstr>Стадіювання раку передміхурової залози </vt:lpstr>
      <vt:lpstr>Презентация PowerPoint</vt:lpstr>
      <vt:lpstr>Класифікація PI-RADS згідно МРТ</vt:lpstr>
      <vt:lpstr>Стратифікація ризику раку передміхурової залози</vt:lpstr>
      <vt:lpstr>Презентация PowerPoint</vt:lpstr>
      <vt:lpstr>Презентация PowerPoint</vt:lpstr>
      <vt:lpstr>Презентация PowerPoint</vt:lpstr>
      <vt:lpstr>Варіанти лікування раку передміхурової залози  в залежності від ризику </vt:lpstr>
      <vt:lpstr>Варіанти лікування раку передміхурової залози  в залежності від ризику </vt:lpstr>
      <vt:lpstr>Варіанти лікування раку передміхурової залози  в залежності від ризику </vt:lpstr>
      <vt:lpstr>Варіанти лікування раку передміхурової залози  в залежності від ризику </vt:lpstr>
      <vt:lpstr>Варіанти лікування раку передміхурової залози  в залежності від ризику </vt:lpstr>
      <vt:lpstr>Варіанти лікування раку передміхурової залози  в залежності від ризику </vt:lpstr>
      <vt:lpstr>Виживаність хворих на РПЗ</vt:lpstr>
      <vt:lpstr>Виживаність пацієнтів на метастатичний РПЗ </vt:lpstr>
      <vt:lpstr>Резюме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Вебінар на тему: "Розкриття парадигм: психофізічне здоров'я та превенція сечостатевих захворювань»</dc:title>
  <dc:creator>Андрій Тимошенко</dc:creator>
  <cp:lastModifiedBy>SD</cp:lastModifiedBy>
  <cp:revision>258</cp:revision>
  <dcterms:created xsi:type="dcterms:W3CDTF">2023-11-18T20:00:43Z</dcterms:created>
  <dcterms:modified xsi:type="dcterms:W3CDTF">2024-05-02T13:15:37Z</dcterms:modified>
</cp:coreProperties>
</file>