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50" r:id="rId2"/>
    <p:sldId id="318" r:id="rId3"/>
    <p:sldId id="345" r:id="rId4"/>
    <p:sldId id="257" r:id="rId5"/>
    <p:sldId id="258" r:id="rId6"/>
    <p:sldId id="346" r:id="rId7"/>
    <p:sldId id="347" r:id="rId8"/>
    <p:sldId id="352" r:id="rId9"/>
    <p:sldId id="266" r:id="rId10"/>
    <p:sldId id="325" r:id="rId11"/>
    <p:sldId id="260" r:id="rId12"/>
    <p:sldId id="259" r:id="rId13"/>
    <p:sldId id="262" r:id="rId14"/>
    <p:sldId id="344" r:id="rId15"/>
    <p:sldId id="348" r:id="rId16"/>
    <p:sldId id="349" r:id="rId17"/>
    <p:sldId id="279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60292" autoAdjust="0"/>
  </p:normalViewPr>
  <p:slideViewPr>
    <p:cSldViewPr snapToGrid="0">
      <p:cViewPr varScale="1">
        <p:scale>
          <a:sx n="47" d="100"/>
          <a:sy n="47" d="100"/>
        </p:scale>
        <p:origin x="10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ras Zadvornyi" userId="15d0e0fef387691d" providerId="LiveId" clId="{2B786D08-D58E-4107-9DBE-EF07BEA6048D}"/>
    <pc:docChg chg="modSld">
      <pc:chgData name="Taras Zadvornyi" userId="15d0e0fef387691d" providerId="LiveId" clId="{2B786D08-D58E-4107-9DBE-EF07BEA6048D}" dt="2024-02-07T10:07:27.259" v="12" actId="6549"/>
      <pc:docMkLst>
        <pc:docMk/>
      </pc:docMkLst>
      <pc:sldChg chg="modNotesTx">
        <pc:chgData name="Taras Zadvornyi" userId="15d0e0fef387691d" providerId="LiveId" clId="{2B786D08-D58E-4107-9DBE-EF07BEA6048D}" dt="2024-02-07T10:06:52.485" v="2" actId="6549"/>
        <pc:sldMkLst>
          <pc:docMk/>
          <pc:sldMk cId="1807732298" sldId="257"/>
        </pc:sldMkLst>
      </pc:sldChg>
      <pc:sldChg chg="modNotesTx">
        <pc:chgData name="Taras Zadvornyi" userId="15d0e0fef387691d" providerId="LiveId" clId="{2B786D08-D58E-4107-9DBE-EF07BEA6048D}" dt="2024-02-07T10:06:57.899" v="3" actId="6549"/>
        <pc:sldMkLst>
          <pc:docMk/>
          <pc:sldMk cId="907448495" sldId="258"/>
        </pc:sldMkLst>
      </pc:sldChg>
      <pc:sldChg chg="modNotesTx">
        <pc:chgData name="Taras Zadvornyi" userId="15d0e0fef387691d" providerId="LiveId" clId="{2B786D08-D58E-4107-9DBE-EF07BEA6048D}" dt="2024-02-07T10:07:20.405" v="10" actId="6549"/>
        <pc:sldMkLst>
          <pc:docMk/>
          <pc:sldMk cId="2749015897" sldId="259"/>
        </pc:sldMkLst>
      </pc:sldChg>
      <pc:sldChg chg="modNotesTx">
        <pc:chgData name="Taras Zadvornyi" userId="15d0e0fef387691d" providerId="LiveId" clId="{2B786D08-D58E-4107-9DBE-EF07BEA6048D}" dt="2024-02-07T10:07:17.798" v="9" actId="6549"/>
        <pc:sldMkLst>
          <pc:docMk/>
          <pc:sldMk cId="1166461796" sldId="260"/>
        </pc:sldMkLst>
      </pc:sldChg>
      <pc:sldChg chg="modNotesTx">
        <pc:chgData name="Taras Zadvornyi" userId="15d0e0fef387691d" providerId="LiveId" clId="{2B786D08-D58E-4107-9DBE-EF07BEA6048D}" dt="2024-02-07T10:07:23.402" v="11" actId="6549"/>
        <pc:sldMkLst>
          <pc:docMk/>
          <pc:sldMk cId="3987463152" sldId="262"/>
        </pc:sldMkLst>
      </pc:sldChg>
      <pc:sldChg chg="modNotesTx">
        <pc:chgData name="Taras Zadvornyi" userId="15d0e0fef387691d" providerId="LiveId" clId="{2B786D08-D58E-4107-9DBE-EF07BEA6048D}" dt="2024-02-07T10:07:12.442" v="7" actId="6549"/>
        <pc:sldMkLst>
          <pc:docMk/>
          <pc:sldMk cId="378341307" sldId="266"/>
        </pc:sldMkLst>
      </pc:sldChg>
      <pc:sldChg chg="modNotesTx">
        <pc:chgData name="Taras Zadvornyi" userId="15d0e0fef387691d" providerId="LiveId" clId="{2B786D08-D58E-4107-9DBE-EF07BEA6048D}" dt="2024-02-07T10:06:43.752" v="0" actId="6549"/>
        <pc:sldMkLst>
          <pc:docMk/>
          <pc:sldMk cId="2104342416" sldId="318"/>
        </pc:sldMkLst>
      </pc:sldChg>
      <pc:sldChg chg="modNotesTx">
        <pc:chgData name="Taras Zadvornyi" userId="15d0e0fef387691d" providerId="LiveId" clId="{2B786D08-D58E-4107-9DBE-EF07BEA6048D}" dt="2024-02-07T10:07:14.916" v="8" actId="6549"/>
        <pc:sldMkLst>
          <pc:docMk/>
          <pc:sldMk cId="1702136067" sldId="325"/>
        </pc:sldMkLst>
      </pc:sldChg>
      <pc:sldChg chg="modNotesTx">
        <pc:chgData name="Taras Zadvornyi" userId="15d0e0fef387691d" providerId="LiveId" clId="{2B786D08-D58E-4107-9DBE-EF07BEA6048D}" dt="2024-02-07T10:07:27.259" v="12" actId="6549"/>
        <pc:sldMkLst>
          <pc:docMk/>
          <pc:sldMk cId="1728323721" sldId="344"/>
        </pc:sldMkLst>
      </pc:sldChg>
      <pc:sldChg chg="modNotesTx">
        <pc:chgData name="Taras Zadvornyi" userId="15d0e0fef387691d" providerId="LiveId" clId="{2B786D08-D58E-4107-9DBE-EF07BEA6048D}" dt="2024-02-07T10:06:48.212" v="1" actId="6549"/>
        <pc:sldMkLst>
          <pc:docMk/>
          <pc:sldMk cId="1350778630" sldId="345"/>
        </pc:sldMkLst>
      </pc:sldChg>
      <pc:sldChg chg="modNotesTx">
        <pc:chgData name="Taras Zadvornyi" userId="15d0e0fef387691d" providerId="LiveId" clId="{2B786D08-D58E-4107-9DBE-EF07BEA6048D}" dt="2024-02-07T10:07:01.122" v="4" actId="6549"/>
        <pc:sldMkLst>
          <pc:docMk/>
          <pc:sldMk cId="3218441742" sldId="346"/>
        </pc:sldMkLst>
      </pc:sldChg>
      <pc:sldChg chg="modNotesTx">
        <pc:chgData name="Taras Zadvornyi" userId="15d0e0fef387691d" providerId="LiveId" clId="{2B786D08-D58E-4107-9DBE-EF07BEA6048D}" dt="2024-02-07T10:07:05.777" v="5" actId="6549"/>
        <pc:sldMkLst>
          <pc:docMk/>
          <pc:sldMk cId="768218141" sldId="347"/>
        </pc:sldMkLst>
      </pc:sldChg>
      <pc:sldChg chg="modNotesTx">
        <pc:chgData name="Taras Zadvornyi" userId="15d0e0fef387691d" providerId="LiveId" clId="{2B786D08-D58E-4107-9DBE-EF07BEA6048D}" dt="2024-02-07T10:07:08.401" v="6" actId="6549"/>
        <pc:sldMkLst>
          <pc:docMk/>
          <pc:sldMk cId="174694342" sldId="352"/>
        </pc:sldMkLst>
      </pc:sldChg>
    </pc:docChg>
  </pc:docChgLst>
  <pc:docChgLst>
    <pc:chgData name="Taras Zadvornyi" userId="15d0e0fef387691d" providerId="LiveId" clId="{A5FE1004-5E75-4D9F-85A9-77DEAFC87B33}"/>
    <pc:docChg chg="modSld">
      <pc:chgData name="Taras Zadvornyi" userId="15d0e0fef387691d" providerId="LiveId" clId="{A5FE1004-5E75-4D9F-85A9-77DEAFC87B33}" dt="2024-02-06T18:23:11.871" v="13"/>
      <pc:docMkLst>
        <pc:docMk/>
      </pc:docMkLst>
      <pc:sldChg chg="modNotesTx">
        <pc:chgData name="Taras Zadvornyi" userId="15d0e0fef387691d" providerId="LiveId" clId="{A5FE1004-5E75-4D9F-85A9-77DEAFC87B33}" dt="2024-02-06T18:21:23.598" v="2"/>
        <pc:sldMkLst>
          <pc:docMk/>
          <pc:sldMk cId="1807732298" sldId="257"/>
        </pc:sldMkLst>
      </pc:sldChg>
      <pc:sldChg chg="modNotesTx">
        <pc:chgData name="Taras Zadvornyi" userId="15d0e0fef387691d" providerId="LiveId" clId="{A5FE1004-5E75-4D9F-85A9-77DEAFC87B33}" dt="2024-02-06T18:21:34.272" v="3"/>
        <pc:sldMkLst>
          <pc:docMk/>
          <pc:sldMk cId="907448495" sldId="258"/>
        </pc:sldMkLst>
      </pc:sldChg>
      <pc:sldChg chg="modNotesTx">
        <pc:chgData name="Taras Zadvornyi" userId="15d0e0fef387691d" providerId="LiveId" clId="{A5FE1004-5E75-4D9F-85A9-77DEAFC87B33}" dt="2024-02-06T18:22:50.152" v="11"/>
        <pc:sldMkLst>
          <pc:docMk/>
          <pc:sldMk cId="2749015897" sldId="259"/>
        </pc:sldMkLst>
      </pc:sldChg>
      <pc:sldChg chg="modNotesTx">
        <pc:chgData name="Taras Zadvornyi" userId="15d0e0fef387691d" providerId="LiveId" clId="{A5FE1004-5E75-4D9F-85A9-77DEAFC87B33}" dt="2024-02-06T18:22:41.244" v="10" actId="6549"/>
        <pc:sldMkLst>
          <pc:docMk/>
          <pc:sldMk cId="1166461796" sldId="260"/>
        </pc:sldMkLst>
      </pc:sldChg>
      <pc:sldChg chg="modNotesTx">
        <pc:chgData name="Taras Zadvornyi" userId="15d0e0fef387691d" providerId="LiveId" clId="{A5FE1004-5E75-4D9F-85A9-77DEAFC87B33}" dt="2024-02-06T18:23:01.785" v="12"/>
        <pc:sldMkLst>
          <pc:docMk/>
          <pc:sldMk cId="3987463152" sldId="262"/>
        </pc:sldMkLst>
      </pc:sldChg>
      <pc:sldChg chg="modNotesTx">
        <pc:chgData name="Taras Zadvornyi" userId="15d0e0fef387691d" providerId="LiveId" clId="{A5FE1004-5E75-4D9F-85A9-77DEAFC87B33}" dt="2024-02-06T18:22:18.083" v="7"/>
        <pc:sldMkLst>
          <pc:docMk/>
          <pc:sldMk cId="378341307" sldId="266"/>
        </pc:sldMkLst>
      </pc:sldChg>
      <pc:sldChg chg="modNotesTx">
        <pc:chgData name="Taras Zadvornyi" userId="15d0e0fef387691d" providerId="LiveId" clId="{A5FE1004-5E75-4D9F-85A9-77DEAFC87B33}" dt="2024-02-06T18:21:00.620" v="0"/>
        <pc:sldMkLst>
          <pc:docMk/>
          <pc:sldMk cId="2104342416" sldId="318"/>
        </pc:sldMkLst>
      </pc:sldChg>
      <pc:sldChg chg="modNotesTx">
        <pc:chgData name="Taras Zadvornyi" userId="15d0e0fef387691d" providerId="LiveId" clId="{A5FE1004-5E75-4D9F-85A9-77DEAFC87B33}" dt="2024-02-06T18:22:29.195" v="8"/>
        <pc:sldMkLst>
          <pc:docMk/>
          <pc:sldMk cId="1702136067" sldId="325"/>
        </pc:sldMkLst>
      </pc:sldChg>
      <pc:sldChg chg="modNotesTx">
        <pc:chgData name="Taras Zadvornyi" userId="15d0e0fef387691d" providerId="LiveId" clId="{A5FE1004-5E75-4D9F-85A9-77DEAFC87B33}" dt="2024-02-06T18:23:11.871" v="13"/>
        <pc:sldMkLst>
          <pc:docMk/>
          <pc:sldMk cId="1728323721" sldId="344"/>
        </pc:sldMkLst>
      </pc:sldChg>
      <pc:sldChg chg="modNotesTx">
        <pc:chgData name="Taras Zadvornyi" userId="15d0e0fef387691d" providerId="LiveId" clId="{A5FE1004-5E75-4D9F-85A9-77DEAFC87B33}" dt="2024-02-06T18:21:11.014" v="1"/>
        <pc:sldMkLst>
          <pc:docMk/>
          <pc:sldMk cId="1350778630" sldId="345"/>
        </pc:sldMkLst>
      </pc:sldChg>
      <pc:sldChg chg="modNotesTx">
        <pc:chgData name="Taras Zadvornyi" userId="15d0e0fef387691d" providerId="LiveId" clId="{A5FE1004-5E75-4D9F-85A9-77DEAFC87B33}" dt="2024-02-06T18:21:44.372" v="4"/>
        <pc:sldMkLst>
          <pc:docMk/>
          <pc:sldMk cId="3218441742" sldId="346"/>
        </pc:sldMkLst>
      </pc:sldChg>
      <pc:sldChg chg="modNotesTx">
        <pc:chgData name="Taras Zadvornyi" userId="15d0e0fef387691d" providerId="LiveId" clId="{A5FE1004-5E75-4D9F-85A9-77DEAFC87B33}" dt="2024-02-06T18:21:57.777" v="5"/>
        <pc:sldMkLst>
          <pc:docMk/>
          <pc:sldMk cId="768218141" sldId="347"/>
        </pc:sldMkLst>
      </pc:sldChg>
      <pc:sldChg chg="modNotesTx">
        <pc:chgData name="Taras Zadvornyi" userId="15d0e0fef387691d" providerId="LiveId" clId="{A5FE1004-5E75-4D9F-85A9-77DEAFC87B33}" dt="2024-02-06T18:22:09.031" v="6"/>
        <pc:sldMkLst>
          <pc:docMk/>
          <pc:sldMk cId="174694342" sldId="35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apac\Desktop\&#1056;&#1086;&#1079;&#1076;&#1110;&#1083;%20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d0e0fef387691d/&#1056;&#1086;&#1073;&#1086;&#1095;&#1080;&#1081;%20&#1089;&#1090;&#1110;&#1083;/&#1058;&#1091;&#1095;&#1085;&#1110;%20&#1082;&#1083;&#1110;&#1090;&#1080;&#1085;&#1080;%2009-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d0e0fef387691d/&#1056;&#1086;&#1073;&#1086;&#1095;&#1080;&#1081;%20&#1089;&#1090;&#1110;&#1083;/&#1058;&#1091;&#1095;&#1085;&#1110;%20&#1082;&#1083;&#1110;&#1090;&#1080;&#1085;&#1080;%2009-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15d0e0fef387691d/&#1056;&#1086;&#1073;&#1086;&#1095;&#1080;&#1081;%20&#1089;&#1090;&#1110;&#1083;/&#1058;&#1091;&#1095;&#1085;&#1110;%20&#1082;&#1083;&#1110;&#1090;&#1080;&#1085;&#1080;%2009-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Лист1!$K$4</c:f>
              <c:strCache>
                <c:ptCount val="1"/>
                <c:pt idx="0">
                  <c:v>CD44⁺CD24⁻̒‘ᴸᴼᵂ</c:v>
                </c:pt>
              </c:strCache>
            </c:strRef>
          </c:tx>
          <c:explosion val="25"/>
          <c:dPt>
            <c:idx val="0"/>
            <c:bubble3D val="0"/>
            <c:explosion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54D-45B9-8D22-749025F21844}"/>
              </c:ext>
            </c:extLst>
          </c:dPt>
          <c:dPt>
            <c:idx val="1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54D-45B9-8D22-749025F2184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/>
                      <a:t>44.2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54D-45B9-8D22-749025F2184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/>
                      <a:t>55.8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54D-45B9-8D22-749025F218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uk-UA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Лист1!$L$3:$M$3</c:f>
              <c:strCache>
                <c:ptCount val="2"/>
                <c:pt idx="0">
                  <c:v>Наявні ПСК</c:v>
                </c:pt>
                <c:pt idx="1">
                  <c:v>Відсутні ПСК</c:v>
                </c:pt>
              </c:strCache>
            </c:strRef>
          </c:cat>
          <c:val>
            <c:numRef>
              <c:f>Лист1!$L$4:$M$4</c:f>
              <c:numCache>
                <c:formatCode>General</c:formatCode>
                <c:ptCount val="2"/>
                <c:pt idx="0">
                  <c:v>44.166666666666664</c:v>
                </c:pt>
                <c:pt idx="1">
                  <c:v>55.833333333333336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4D-45B9-8D22-749025F218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0.16208453378872945"/>
          <c:y val="0.71637186039567524"/>
          <c:w val="0.76739007640021994"/>
          <c:h val="0.1005284339457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+mn-lt"/>
          <a:cs typeface="Times New Roman" pitchFamily="18" charset="0"/>
        </a:defRPr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986912789012191E-2"/>
          <c:y val="5.0925925925925923E-2"/>
          <c:w val="0.72985559087704721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'[Тучні клітини 09-21.xlsx]Лист8'!$J$49</c:f>
              <c:strCache>
                <c:ptCount val="1"/>
                <c:pt idx="0">
                  <c:v>Низький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'[Тучні клітини 09-21.xlsx]Лист8'!$K$52:$M$52</c:f>
                <c:numCache>
                  <c:formatCode>General</c:formatCode>
                  <c:ptCount val="3"/>
                  <c:pt idx="0">
                    <c:v>0.51650225058570209</c:v>
                  </c:pt>
                  <c:pt idx="1">
                    <c:v>0.29092591600886164</c:v>
                  </c:pt>
                  <c:pt idx="2">
                    <c:v>0.33951387039811443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'[Тучні клітини 09-21.xlsx]Лист8'!$K$48:$M$48</c:f>
              <c:strCache>
                <c:ptCount val="3"/>
                <c:pt idx="0">
                  <c:v>Загальний рівень інфільрації</c:v>
                </c:pt>
                <c:pt idx="1">
                  <c:v>Стромальна локалізація</c:v>
                </c:pt>
                <c:pt idx="2">
                  <c:v>Пухлинна локалізація</c:v>
                </c:pt>
              </c:strCache>
            </c:strRef>
          </c:cat>
          <c:val>
            <c:numRef>
              <c:f>'[Тучні клітини 09-21.xlsx]Лист8'!$K$49:$M$49</c:f>
              <c:numCache>
                <c:formatCode>General</c:formatCode>
                <c:ptCount val="3"/>
                <c:pt idx="0">
                  <c:v>4.6006859382655563</c:v>
                </c:pt>
                <c:pt idx="1">
                  <c:v>2.8956393924546791</c:v>
                </c:pt>
                <c:pt idx="2">
                  <c:v>1.7050465458108772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AA-4657-B873-7BBEE3BC8032}"/>
            </c:ext>
          </c:extLst>
        </c:ser>
        <c:ser>
          <c:idx val="1"/>
          <c:order val="1"/>
          <c:tx>
            <c:strRef>
              <c:f>'[Тучні клітини 09-21.xlsx]Лист8'!$J$50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'[Тучні клітини 09-21.xlsx]Лист8'!$K$53:$M$53</c:f>
                <c:numCache>
                  <c:formatCode>General</c:formatCode>
                  <c:ptCount val="3"/>
                  <c:pt idx="0">
                    <c:v>0.68993735999935502</c:v>
                  </c:pt>
                  <c:pt idx="1">
                    <c:v>0.34770631833917914</c:v>
                  </c:pt>
                  <c:pt idx="2">
                    <c:v>0.40944608130376858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'[Тучні клітини 09-21.xlsx]Лист8'!$K$48:$M$48</c:f>
              <c:strCache>
                <c:ptCount val="3"/>
                <c:pt idx="0">
                  <c:v>Загальний рівень інфільрації</c:v>
                </c:pt>
                <c:pt idx="1">
                  <c:v>Стромальна локалізація</c:v>
                </c:pt>
                <c:pt idx="2">
                  <c:v>Пухлинна локалізація</c:v>
                </c:pt>
              </c:strCache>
            </c:strRef>
          </c:cat>
          <c:val>
            <c:numRef>
              <c:f>'[Тучні клітини 09-21.xlsx]Лист8'!$K$50:$M$50</c:f>
              <c:numCache>
                <c:formatCode>General</c:formatCode>
                <c:ptCount val="3"/>
                <c:pt idx="0">
                  <c:v>6.0251334136684456</c:v>
                </c:pt>
                <c:pt idx="1">
                  <c:v>3.2002065760027545</c:v>
                </c:pt>
                <c:pt idx="2">
                  <c:v>2.8335341711137891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AA-4657-B873-7BBEE3BC8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278656"/>
        <c:axId val="564264256"/>
      </c:barChart>
      <c:catAx>
        <c:axId val="56427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64264256"/>
        <c:crosses val="autoZero"/>
        <c:auto val="1"/>
        <c:lblAlgn val="ctr"/>
        <c:lblOffset val="100"/>
        <c:noMultiLvlLbl val="0"/>
      </c:catAx>
      <c:valAx>
        <c:axId val="564264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200" b="1" i="0" baseline="0" dirty="0">
                    <a:solidFill>
                      <a:schemeClr val="tx1"/>
                    </a:solidFill>
                    <a:effectLst/>
                  </a:rPr>
                  <a:t>Кількість </a:t>
                </a:r>
                <a:r>
                  <a:rPr lang="uk-UA" sz="1200" b="1" i="0" baseline="0" dirty="0" err="1">
                    <a:solidFill>
                      <a:schemeClr val="tx1"/>
                    </a:solidFill>
                    <a:effectLst/>
                  </a:rPr>
                  <a:t>мастоцитів</a:t>
                </a:r>
                <a:r>
                  <a:rPr lang="uk-UA" sz="1200" b="1" i="0" baseline="0" dirty="0">
                    <a:solidFill>
                      <a:schemeClr val="tx1"/>
                    </a:solidFill>
                    <a:effectLst/>
                  </a:rPr>
                  <a:t>/мм²</a:t>
                </a:r>
                <a:endParaRPr lang="uk-UA" sz="1200" dirty="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56427865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254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C2-4A5E-BD1A-50F9F4B65951}"/>
              </c:ext>
            </c:extLst>
          </c:dPt>
          <c:errBars>
            <c:errBarType val="plus"/>
            <c:errValType val="cust"/>
            <c:noEndCap val="0"/>
            <c:plus>
              <c:numRef>
                <c:f>'[Тучні клітини 09-21.xlsx]Лист8'!$O$5:$P$5</c:f>
                <c:numCache>
                  <c:formatCode>General</c:formatCode>
                  <c:ptCount val="2"/>
                  <c:pt idx="0">
                    <c:v>8</c:v>
                  </c:pt>
                  <c:pt idx="1">
                    <c:v>7.3</c:v>
                  </c:pt>
                </c:numCache>
              </c:numRef>
            </c:plus>
            <c:minus>
              <c:numRef>
                <c:f>'[Тучні клітини 09-21.xlsx]Лист8'!$O$5:$P$5</c:f>
                <c:numCache>
                  <c:formatCode>General</c:formatCode>
                  <c:ptCount val="2"/>
                  <c:pt idx="0">
                    <c:v>8</c:v>
                  </c:pt>
                  <c:pt idx="1">
                    <c:v>7.3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'[Тучні клітини 09-21.xlsx]Лист8'!$O$3:$P$3</c:f>
              <c:strCache>
                <c:ptCount val="2"/>
                <c:pt idx="0">
                  <c:v>Низький</c:v>
                </c:pt>
                <c:pt idx="1">
                  <c:v>Високий</c:v>
                </c:pt>
              </c:strCache>
            </c:strRef>
          </c:cat>
          <c:val>
            <c:numRef>
              <c:f>'[Тучні клітини 09-21.xlsx]Лист8'!$O$4:$P$4</c:f>
              <c:numCache>
                <c:formatCode>General</c:formatCode>
                <c:ptCount val="2"/>
                <c:pt idx="0">
                  <c:v>93.5</c:v>
                </c:pt>
                <c:pt idx="1">
                  <c:v>64.5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1C2-4A5E-BD1A-50F9F4B65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overlap val="-27"/>
        <c:axId val="1558342928"/>
        <c:axId val="1558335024"/>
      </c:barChart>
      <c:catAx>
        <c:axId val="1558342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b="1"/>
                  <a:t>Ризик прогресії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58335024"/>
        <c:crosses val="autoZero"/>
        <c:auto val="1"/>
        <c:lblAlgn val="ctr"/>
        <c:lblOffset val="100"/>
        <c:noMultiLvlLbl val="0"/>
      </c:catAx>
      <c:valAx>
        <c:axId val="1558335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b="1"/>
                  <a:t>Рівень експресії, бали </a:t>
                </a:r>
                <a:r>
                  <a:rPr lang="en-US" b="1"/>
                  <a:t>H-Score</a:t>
                </a:r>
                <a:endParaRPr lang="uk-UA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58342928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uk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 w="254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F5-4C3D-833C-E5EB28698FE4}"/>
              </c:ext>
            </c:extLst>
          </c:dPt>
          <c:errBars>
            <c:errBarType val="plus"/>
            <c:errValType val="cust"/>
            <c:noEndCap val="0"/>
            <c:plus>
              <c:numRef>
                <c:f>'[Тучні клітини 09-21.xlsx]Лист8 (2)'!$O$5:$P$5</c:f>
                <c:numCache>
                  <c:formatCode>General</c:formatCode>
                  <c:ptCount val="2"/>
                  <c:pt idx="0">
                    <c:v>8.3000000000000007</c:v>
                  </c:pt>
                  <c:pt idx="1">
                    <c:v>11.2</c:v>
                  </c:pt>
                </c:numCache>
              </c:numRef>
            </c:plus>
            <c:minus>
              <c:numRef>
                <c:f>'[Тучні клітини 09-21.xlsx]Лист8 (2)'!$O$5:$P$5</c:f>
                <c:numCache>
                  <c:formatCode>General</c:formatCode>
                  <c:ptCount val="2"/>
                  <c:pt idx="0">
                    <c:v>8.3000000000000007</c:v>
                  </c:pt>
                  <c:pt idx="1">
                    <c:v>11.2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'[Тучні клітини 09-21.xlsx]Лист8 (2)'!$O$3:$P$3</c:f>
              <c:strCache>
                <c:ptCount val="2"/>
                <c:pt idx="0">
                  <c:v>Низький</c:v>
                </c:pt>
                <c:pt idx="1">
                  <c:v>Високий</c:v>
                </c:pt>
              </c:strCache>
            </c:strRef>
          </c:cat>
          <c:val>
            <c:numRef>
              <c:f>'[Тучні клітини 09-21.xlsx]Лист8 (2)'!$O$4:$P$4</c:f>
              <c:numCache>
                <c:formatCode>General</c:formatCode>
                <c:ptCount val="2"/>
                <c:pt idx="0">
                  <c:v>165.6</c:v>
                </c:pt>
                <c:pt idx="1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F5-4C3D-833C-E5EB28698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3"/>
        <c:overlap val="-27"/>
        <c:axId val="1558342928"/>
        <c:axId val="1558335024"/>
      </c:barChart>
      <c:catAx>
        <c:axId val="15583429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Ризик прогресії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58335024"/>
        <c:crosses val="autoZero"/>
        <c:auto val="1"/>
        <c:lblAlgn val="ctr"/>
        <c:lblOffset val="100"/>
        <c:noMultiLvlLbl val="0"/>
      </c:catAx>
      <c:valAx>
        <c:axId val="1558335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Рівень експресії, бали </a:t>
                </a:r>
                <a:r>
                  <a:rPr lang="en-US"/>
                  <a:t>H-Score</a:t>
                </a:r>
                <a:endParaRPr lang="uk-U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uk-UA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58342928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C954F-B25F-40C8-B2E8-5AE07CB5E852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E71E34-1BA2-4EF9-8464-AE8F09F1BF7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7658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2078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65A8A-869F-44A0-B52E-0890D342B4DC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0175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02" algn="just">
              <a:spcBef>
                <a:spcPts val="0"/>
              </a:spcBef>
              <a:spcAft>
                <a:spcPts val="0"/>
              </a:spcAft>
            </a:pPr>
            <a:endParaRPr lang="uk-UA" sz="18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65A8A-869F-44A0-B52E-0890D342B4DC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87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65A8A-869F-44A0-B52E-0890D342B4DC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09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2602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6201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0605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5984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52011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402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309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157AD-FFDE-4B82-8C45-F6F06654929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444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65A8A-869F-44A0-B52E-0890D342B4D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92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1E34-1BA2-4EF9-8464-AE8F09F1BF70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056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4337C-8E81-049A-307D-4B59C6E42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2AAF-1C80-BF3E-792B-C3A66FB3F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2CB4D5-E95B-F6F7-FE75-567EB95E6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E2D14B-18A3-5076-AE1F-4ABD37DCB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1F039-C11E-0773-A62B-D3E2A553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8068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076F9-3D1C-6108-75C3-2C61AAB63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01D352-2072-C730-68AD-4FE52C559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C2037-14DE-0619-676F-0F1E6517F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D59E33-3357-00FF-A77E-99DEEAED0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E9575-9AAA-4726-30BA-A8D054A7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45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C00C18-B359-8555-F209-B6D2FE5D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A7F6C9-8230-4242-C72A-7F3B8917C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F4F8B-6BA6-7FE2-C3A7-91965E6F8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2F7E3-A3CA-9155-2F61-8C0F7206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DC30A4-AA7B-0BDC-8353-1C0FB3B11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987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9FC7F-81A5-964D-D452-92B42920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C02E27-2D15-B601-33E8-0E56EB585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1F3A2B-6E98-2CDE-F9CE-487D277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5FAACB-04B5-8FFE-F593-2FC2431B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4B06F2-AA11-9248-BCB2-B4B9B742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899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73D38B-6E23-BD86-8940-82B46236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A9DC09-DD63-B862-D7A2-E5EE65CFB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E402F1-A1C7-02F6-29D5-451F41943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932299-4817-9D04-49DA-CA7B873D8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F398BE-BDDA-9432-C534-748B3C4E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59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81049-144A-9618-E795-40C5D44F2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A40CD1-B7FE-4DFB-EF90-0746AAC77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FAFB3-7180-E8A7-0A7F-8407831B4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1B0E89-A2E5-C200-9465-6C4630419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9DED76-3D26-681B-BA53-0001ED214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2491E-6657-DF3B-DA93-1CA9765D1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334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57263-973A-73CA-52E8-64D25AEF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2A5242-FD37-83E4-734F-C2F25808B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71BC59-6A87-8A76-CBF0-7134A57F50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BDFB38-2F6E-3C2F-8934-5C888453E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A89D0F-1326-CEC0-B438-7D155DFF2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0A2019-8BFE-3AA1-D40F-D0A111FB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066B7F-CB05-F903-D007-5D2C67A8A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A7B19C-1F64-2C37-5A12-F18983D7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223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8DCA9-9CA5-2083-D47E-C7DC5D377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528A6F-7A79-D862-ADA7-F4DC0E5BD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AF2279-2517-958E-0D76-2435EBF9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7E96AB-A0A7-4501-41C6-E9A49E57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43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712C85-521B-AA76-C6A5-8555AF9F9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78422B-AE47-0024-BB90-2197C73E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1844B7-8740-6EF6-B351-B97EC47E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633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D6638-C023-8960-B078-6ECA3CCB1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20826-0FEA-140F-6004-6BBC10C88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5F5E20-23B0-5CB5-7862-AD38E9408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EBA503-3734-493A-CB9B-B0DA2A249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BAAF7-C712-B1C1-71CE-A7162B1E2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231BE9-3257-2489-9FE6-FA12E0DB9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72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F1669-15E8-D319-45A9-E76B5D74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8E1430-4868-E524-8B27-B85723E16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65832C-CA12-E902-564B-90C1882E0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E343E-F2C2-5EB8-4EA2-CC8771EA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5AE4A3-9E23-CA34-B505-18CD0DD0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3ED9A4-016D-8F7C-F6F9-FA0892C9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78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4734D2-596C-1DD9-A25C-F0F7A80EE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F99D33-5EDA-0074-1816-6E70D215B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BE9CDF-6D45-E203-3BF3-3824DF1DD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FF16F-4354-49B3-8A4A-7A6DF09671D6}" type="datetimeFigureOut">
              <a:rPr lang="uk-UA" smtClean="0"/>
              <a:t>07.02.2024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4BCCC8-6D55-24B7-93BA-9E7DA44B9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A13B1-498C-BEFE-6D34-10C41221C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D615-A0E9-4B0A-BE56-CDF8A424165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3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64B5A-807C-9B83-8DE5-3422C6999B46}"/>
              </a:ext>
            </a:extLst>
          </p:cNvPr>
          <p:cNvSpPr txBox="1"/>
          <p:nvPr/>
        </p:nvSpPr>
        <p:spPr>
          <a:xfrm>
            <a:off x="2611120" y="6101748"/>
            <a:ext cx="72076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i="1" dirty="0"/>
              <a:t>КИЇВ - 2024</a:t>
            </a:r>
            <a:endParaRPr lang="uk-U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6E00B-349F-FDA7-C310-BFF786064882}"/>
              </a:ext>
            </a:extLst>
          </p:cNvPr>
          <p:cNvSpPr txBox="1"/>
          <p:nvPr/>
        </p:nvSpPr>
        <p:spPr>
          <a:xfrm>
            <a:off x="8128000" y="3893064"/>
            <a:ext cx="406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b="1" i="0" u="none" strike="noStrike" baseline="0" dirty="0"/>
              <a:t>Доповідач</a:t>
            </a:r>
          </a:p>
          <a:p>
            <a:pPr algn="l"/>
            <a:r>
              <a:rPr lang="uk-UA" dirty="0"/>
              <a:t>Науковий співробітник</a:t>
            </a:r>
            <a:br>
              <a:rPr lang="uk-UA" dirty="0"/>
            </a:br>
            <a:r>
              <a:rPr lang="uk-UA" dirty="0"/>
              <a:t>Лабораторії механізмів медикаментозної резистентності</a:t>
            </a:r>
            <a:br>
              <a:rPr lang="uk-UA" dirty="0"/>
            </a:br>
            <a:r>
              <a:rPr lang="uk-UA" dirty="0" err="1"/>
              <a:t>к.б.н</a:t>
            </a:r>
            <a:r>
              <a:rPr lang="uk-UA" dirty="0"/>
              <a:t>., </a:t>
            </a:r>
            <a:r>
              <a:rPr lang="uk-UA" dirty="0" err="1"/>
              <a:t>Задворний</a:t>
            </a:r>
            <a:r>
              <a:rPr lang="uk-UA" dirty="0"/>
              <a:t> Тарас </a:t>
            </a:r>
          </a:p>
        </p:txBody>
      </p:sp>
      <p:sp>
        <p:nvSpPr>
          <p:cNvPr id="9" name="Прямокутник 3">
            <a:extLst>
              <a:ext uri="{FF2B5EF4-FFF2-40B4-BE49-F238E27FC236}">
                <a16:creationId xmlns:a16="http://schemas.microsoft.com/office/drawing/2014/main" id="{35578066-348C-3409-4852-4D7D45A904FF}"/>
              </a:ext>
            </a:extLst>
          </p:cNvPr>
          <p:cNvSpPr/>
          <p:nvPr/>
        </p:nvSpPr>
        <p:spPr>
          <a:xfrm>
            <a:off x="1642932" y="69836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itchFamily="34" charset="0"/>
                <a:cs typeface="Arial" pitchFamily="34" charset="0"/>
              </a:rPr>
              <a:t>НАЦІОНАЛЬНА  АКАДЕМІЯ  НАУК  УКРАЇНИ </a:t>
            </a:r>
          </a:p>
          <a:p>
            <a:pPr algn="ctr"/>
            <a:r>
              <a:rPr lang="uk-UA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ІНСТИТУТ  ЕКСПЕРИМЕНТАЛЬНОЇ ПАТОЛОГІЇ,  ОНКОЛОГІЇ  І  РАДІОБІОЛОГІЇ  ім. Р.Є.  КАВЕЦЬКОГО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7596C3D-0E84-D242-7DC9-F356CAA80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6" y="116102"/>
            <a:ext cx="1099240" cy="1099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ABFB57-56EE-6461-1ACB-2FEE3D637CB8}"/>
              </a:ext>
            </a:extLst>
          </p:cNvPr>
          <p:cNvSpPr txBox="1"/>
          <p:nvPr/>
        </p:nvSpPr>
        <p:spPr>
          <a:xfrm>
            <a:off x="1015891" y="2690336"/>
            <a:ext cx="1039808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/>
              <a:t>Молекулярно-</a:t>
            </a:r>
            <a:r>
              <a:rPr lang="ru-RU" dirty="0" err="1"/>
              <a:t>біологічна</a:t>
            </a:r>
            <a:r>
              <a:rPr lang="ru-RU" dirty="0"/>
              <a:t> </a:t>
            </a:r>
            <a:r>
              <a:rPr lang="ru-RU" dirty="0" err="1"/>
              <a:t>гетерогенність</a:t>
            </a:r>
            <a:r>
              <a:rPr lang="ru-RU" dirty="0"/>
              <a:t> як фактор </a:t>
            </a:r>
            <a:r>
              <a:rPr lang="ru-RU" dirty="0" err="1"/>
              <a:t>прогресії</a:t>
            </a:r>
            <a:r>
              <a:rPr lang="ru-RU" dirty="0"/>
              <a:t> раку </a:t>
            </a:r>
            <a:r>
              <a:rPr lang="ru-RU" dirty="0" err="1"/>
              <a:t>передміхурової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endParaRPr lang="uk-UA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67439D-4302-5A28-4C90-E153BC72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595" y="116102"/>
            <a:ext cx="1038070" cy="1002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4981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B60EBD6-EDAF-93B2-B1FB-7AFDB588BB01}"/>
              </a:ext>
            </a:extLst>
          </p:cNvPr>
          <p:cNvSpPr/>
          <p:nvPr/>
        </p:nvSpPr>
        <p:spPr>
          <a:xfrm>
            <a:off x="5433984" y="5479436"/>
            <a:ext cx="35347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Експресія </a:t>
            </a:r>
            <a:r>
              <a:rPr lang="en-US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uk-UA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 </a:t>
            </a:r>
            <a:r>
              <a:rPr lang="ru-RU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</a:t>
            </a:r>
            <a:r>
              <a:rPr lang="uk-UA" sz="11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віментину</a:t>
            </a:r>
            <a:r>
              <a:rPr lang="uk-UA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тканині раку передміхурової залози. </a:t>
            </a:r>
            <a:r>
              <a:rPr lang="uk-UA" sz="1100" b="1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Імуногістохімічний</a:t>
            </a:r>
            <a:r>
              <a:rPr lang="uk-UA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метод, </a:t>
            </a:r>
          </a:p>
          <a:p>
            <a:pPr algn="ctr"/>
            <a:r>
              <a:rPr lang="uk-UA" sz="1100" b="1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дофарбовування гематоксиліном. × 400.</a:t>
            </a:r>
            <a:endParaRPr lang="uk-UA" sz="1100" b="1" i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94D65D4-22B6-BE12-EF01-868FBCEF5B0D}"/>
              </a:ext>
            </a:extLst>
          </p:cNvPr>
          <p:cNvSpPr/>
          <p:nvPr/>
        </p:nvSpPr>
        <p:spPr>
          <a:xfrm>
            <a:off x="1887902" y="277179"/>
            <a:ext cx="859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/>
                </a:solidFill>
              </a:rPr>
              <a:t>Зв</a:t>
            </a:r>
            <a:r>
              <a:rPr lang="uk-UA" sz="2000" b="1" i="1" dirty="0">
                <a:solidFill>
                  <a:schemeClr val="accent1"/>
                </a:solidFill>
              </a:rPr>
              <a:t>’</a:t>
            </a:r>
            <a:r>
              <a:rPr lang="ru-RU" sz="2000" b="1" i="1" dirty="0" err="1">
                <a:solidFill>
                  <a:schemeClr val="accent1"/>
                </a:solidFill>
              </a:rPr>
              <a:t>зок</a:t>
            </a:r>
            <a:r>
              <a:rPr lang="ru-RU" sz="2000" b="1" i="1" dirty="0">
                <a:solidFill>
                  <a:schemeClr val="accent1"/>
                </a:solidFill>
              </a:rPr>
              <a:t> </a:t>
            </a:r>
            <a:r>
              <a:rPr lang="ru-RU" sz="2000" b="1" i="1" dirty="0" err="1">
                <a:solidFill>
                  <a:schemeClr val="accent1"/>
                </a:solidFill>
              </a:rPr>
              <a:t>експресії</a:t>
            </a:r>
            <a:r>
              <a:rPr lang="ru-RU" sz="2000" b="1" i="1" dirty="0">
                <a:solidFill>
                  <a:schemeClr val="accent1"/>
                </a:solidFill>
              </a:rPr>
              <a:t> </a:t>
            </a:r>
            <a:r>
              <a:rPr lang="en-US" sz="2000" b="1" i="1" dirty="0">
                <a:solidFill>
                  <a:schemeClr val="accent1"/>
                </a:solidFill>
              </a:rPr>
              <a:t>α</a:t>
            </a:r>
            <a:r>
              <a:rPr lang="uk-UA" sz="2000" b="1" i="1" dirty="0">
                <a:solidFill>
                  <a:schemeClr val="accent1"/>
                </a:solidFill>
              </a:rPr>
              <a:t>-</a:t>
            </a:r>
            <a:r>
              <a:rPr lang="en-US" sz="2000" b="1" i="1" dirty="0">
                <a:solidFill>
                  <a:schemeClr val="accent1"/>
                </a:solidFill>
              </a:rPr>
              <a:t>SMA</a:t>
            </a:r>
            <a:r>
              <a:rPr lang="uk-UA" sz="2000" b="1" i="1" dirty="0">
                <a:solidFill>
                  <a:schemeClr val="accent1"/>
                </a:solidFill>
              </a:rPr>
              <a:t> та </a:t>
            </a:r>
            <a:r>
              <a:rPr lang="uk-UA" sz="2000" b="1" i="1" dirty="0" err="1">
                <a:solidFill>
                  <a:schemeClr val="accent1"/>
                </a:solidFill>
              </a:rPr>
              <a:t>віментину</a:t>
            </a:r>
            <a:r>
              <a:rPr lang="uk-UA" sz="2000" b="1" i="1" dirty="0">
                <a:solidFill>
                  <a:schemeClr val="accent1"/>
                </a:solidFill>
              </a:rPr>
              <a:t> </a:t>
            </a:r>
            <a:r>
              <a:rPr lang="ru-RU" sz="2000" b="1" i="1" dirty="0">
                <a:solidFill>
                  <a:schemeClr val="accent1"/>
                </a:solidFill>
              </a:rPr>
              <a:t>у </a:t>
            </a:r>
            <a:r>
              <a:rPr lang="ru-RU" sz="2000" b="1" i="1" dirty="0" err="1">
                <a:solidFill>
                  <a:schemeClr val="accent1"/>
                </a:solidFill>
              </a:rPr>
              <a:t>тканині</a:t>
            </a:r>
            <a:r>
              <a:rPr lang="ru-RU" sz="2000" b="1" i="1" dirty="0">
                <a:solidFill>
                  <a:schemeClr val="accent1"/>
                </a:solidFill>
              </a:rPr>
              <a:t> раку </a:t>
            </a:r>
            <a:r>
              <a:rPr lang="ru-RU" sz="2000" b="1" i="1" dirty="0" err="1">
                <a:solidFill>
                  <a:schemeClr val="accent1"/>
                </a:solidFill>
              </a:rPr>
              <a:t>передміхурової</a:t>
            </a:r>
            <a:r>
              <a:rPr lang="ru-RU" sz="2000" b="1" i="1" dirty="0">
                <a:solidFill>
                  <a:schemeClr val="accent1"/>
                </a:solidFill>
              </a:rPr>
              <a:t> </a:t>
            </a:r>
            <a:r>
              <a:rPr lang="ru-RU" sz="2000" b="1" i="1" dirty="0" err="1">
                <a:solidFill>
                  <a:schemeClr val="accent1"/>
                </a:solidFill>
              </a:rPr>
              <a:t>залози</a:t>
            </a:r>
            <a:r>
              <a:rPr lang="ru-RU" sz="2000" b="1" i="1" dirty="0">
                <a:solidFill>
                  <a:schemeClr val="accent1"/>
                </a:solidFill>
              </a:rPr>
              <a:t>  </a:t>
            </a:r>
            <a:r>
              <a:rPr lang="ru-RU" sz="2000" b="1" i="1" dirty="0" err="1">
                <a:solidFill>
                  <a:schemeClr val="accent1"/>
                </a:solidFill>
              </a:rPr>
              <a:t>хворих</a:t>
            </a:r>
            <a:r>
              <a:rPr lang="ru-RU" sz="2000" b="1" i="1" dirty="0">
                <a:solidFill>
                  <a:schemeClr val="accent1"/>
                </a:solidFill>
              </a:rPr>
              <a:t> з </a:t>
            </a:r>
            <a:r>
              <a:rPr lang="ru-RU" sz="2000" b="1" i="1" dirty="0" err="1">
                <a:solidFill>
                  <a:schemeClr val="accent1"/>
                </a:solidFill>
              </a:rPr>
              <a:t>різним</a:t>
            </a:r>
            <a:r>
              <a:rPr lang="ru-RU" sz="2000" b="1" i="1" dirty="0">
                <a:solidFill>
                  <a:schemeClr val="accent1"/>
                </a:solidFill>
              </a:rPr>
              <a:t> </a:t>
            </a:r>
            <a:r>
              <a:rPr lang="ru-RU" sz="2000" b="1" i="1" dirty="0" err="1">
                <a:solidFill>
                  <a:schemeClr val="accent1"/>
                </a:solidFill>
              </a:rPr>
              <a:t>ризиком</a:t>
            </a:r>
            <a:r>
              <a:rPr lang="ru-RU" sz="2000" b="1" i="1" dirty="0">
                <a:solidFill>
                  <a:schemeClr val="accent1"/>
                </a:solidFill>
              </a:rPr>
              <a:t> </a:t>
            </a:r>
            <a:r>
              <a:rPr lang="ru-RU" sz="2000" b="1" i="1" dirty="0" err="1">
                <a:solidFill>
                  <a:schemeClr val="accent1"/>
                </a:solidFill>
              </a:rPr>
              <a:t>прогресії</a:t>
            </a:r>
            <a:endParaRPr lang="uk-UA" sz="2000" b="1" i="1" dirty="0">
              <a:solidFill>
                <a:schemeClr val="accent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0D8575-D060-71EB-3098-4193656BD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76" y="1441299"/>
            <a:ext cx="2536937" cy="19027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0B64B7-A81A-EC3F-368B-16FDC75FF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75" y="3553528"/>
            <a:ext cx="2536938" cy="1902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39C4DC-8301-95D5-24CF-C41C7FF89338}"/>
              </a:ext>
            </a:extLst>
          </p:cNvPr>
          <p:cNvSpPr txBox="1"/>
          <p:nvPr/>
        </p:nvSpPr>
        <p:spPr>
          <a:xfrm>
            <a:off x="7535801" y="1441298"/>
            <a:ext cx="955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</a:t>
            </a:r>
            <a:r>
              <a:rPr lang="uk-UA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0BCC56-699E-C931-46D1-375848FFDF9F}"/>
              </a:ext>
            </a:extLst>
          </p:cNvPr>
          <p:cNvSpPr txBox="1"/>
          <p:nvPr/>
        </p:nvSpPr>
        <p:spPr>
          <a:xfrm>
            <a:off x="7590876" y="3627360"/>
            <a:ext cx="955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Vim</a:t>
            </a:r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C9ED48-37FB-ADC7-729A-7B2A60DE93A4}"/>
              </a:ext>
            </a:extLst>
          </p:cNvPr>
          <p:cNvSpPr txBox="1"/>
          <p:nvPr/>
        </p:nvSpPr>
        <p:spPr>
          <a:xfrm>
            <a:off x="9072995" y="5903629"/>
            <a:ext cx="227268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1050" dirty="0" err="1"/>
              <a:t>Примітк</a:t>
            </a:r>
            <a:r>
              <a:rPr lang="ru-RU" sz="1050" dirty="0"/>
              <a:t>а</a:t>
            </a:r>
            <a:r>
              <a:rPr lang="en-GB" sz="1050" dirty="0"/>
              <a:t>:</a:t>
            </a:r>
            <a:r>
              <a:rPr lang="uk-UA" sz="1050" dirty="0"/>
              <a:t> </a:t>
            </a:r>
            <a:r>
              <a:rPr lang="ru-RU" sz="1050" dirty="0"/>
              <a:t>*  </a:t>
            </a:r>
            <a:r>
              <a:rPr lang="uk-UA" sz="1050" dirty="0"/>
              <a:t>– різниця у показниках достовірна </a:t>
            </a:r>
            <a:r>
              <a:rPr lang="ru-RU" sz="1050" dirty="0"/>
              <a:t>(</a:t>
            </a:r>
            <a:r>
              <a:rPr lang="en-GB" sz="1050" dirty="0"/>
              <a:t>p</a:t>
            </a:r>
            <a:r>
              <a:rPr lang="ru-RU" sz="1050" dirty="0"/>
              <a:t> &lt;0,05).</a:t>
            </a:r>
            <a:endParaRPr lang="uk-UA" sz="105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9E0485-BEE8-F3AA-0945-C2AA4D305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996" y="1400959"/>
            <a:ext cx="1791855" cy="19743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E073F0-5299-1711-7880-D2F4CD737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0749" y="3463292"/>
            <a:ext cx="2001731" cy="2355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D2877F-E985-098C-F080-77234623880C}"/>
              </a:ext>
            </a:extLst>
          </p:cNvPr>
          <p:cNvSpPr txBox="1"/>
          <p:nvPr/>
        </p:nvSpPr>
        <p:spPr>
          <a:xfrm>
            <a:off x="5905976" y="6519446"/>
            <a:ext cx="49682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n-US" dirty="0" err="1"/>
              <a:t>Zadvornyi</a:t>
            </a:r>
            <a:r>
              <a:rPr lang="en-US" dirty="0"/>
              <a:t> T, </a:t>
            </a:r>
            <a:r>
              <a:rPr lang="en-US" dirty="0" err="1"/>
              <a:t>Lukianova</a:t>
            </a:r>
            <a:r>
              <a:rPr lang="en-US" dirty="0"/>
              <a:t> N, </a:t>
            </a:r>
            <a:r>
              <a:rPr lang="en-US" dirty="0" err="1"/>
              <a:t>Borikun</a:t>
            </a:r>
            <a:r>
              <a:rPr lang="en-US" dirty="0"/>
              <a:t> T, </a:t>
            </a:r>
            <a:r>
              <a:rPr lang="en-US" dirty="0" err="1"/>
              <a:t>Chekhun</a:t>
            </a:r>
            <a:r>
              <a:rPr lang="en-US" dirty="0"/>
              <a:t> V. The features of the tumor microenvironment in patients with prostate cancer with different risk progression. J Clin Invest. 2022; 52: 140: 6ASM-0005 doi:10.1111/eci.13796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B985E-CFB3-C612-AA5D-BB61879912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0" t="2244" r="1077" b="1230"/>
          <a:stretch/>
        </p:blipFill>
        <p:spPr>
          <a:xfrm>
            <a:off x="846319" y="1920045"/>
            <a:ext cx="4016069" cy="3414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6E0099-4077-C485-9357-3787FE6AE4E8}"/>
              </a:ext>
            </a:extLst>
          </p:cNvPr>
          <p:cNvSpPr txBox="1"/>
          <p:nvPr/>
        </p:nvSpPr>
        <p:spPr>
          <a:xfrm>
            <a:off x="748072" y="1349666"/>
            <a:ext cx="383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ru-RU" sz="1400" dirty="0"/>
              <a:t>Роль </a:t>
            </a:r>
            <a:r>
              <a:rPr lang="ru-RU" sz="1400" dirty="0" err="1"/>
              <a:t>пухлинно-асоц</a:t>
            </a:r>
            <a:r>
              <a:rPr lang="uk-UA" sz="1400" dirty="0"/>
              <a:t>і</a:t>
            </a:r>
            <a:r>
              <a:rPr lang="ru-RU" sz="1400" dirty="0" err="1"/>
              <a:t>йованих</a:t>
            </a:r>
            <a:r>
              <a:rPr lang="ru-RU" sz="1400" dirty="0"/>
              <a:t> </a:t>
            </a:r>
            <a:r>
              <a:rPr lang="ru-RU" sz="1400" dirty="0" err="1"/>
              <a:t>фібробластів</a:t>
            </a:r>
            <a:r>
              <a:rPr lang="ru-RU" sz="1400" dirty="0"/>
              <a:t> у </a:t>
            </a:r>
            <a:r>
              <a:rPr lang="uk-UA" sz="1400" dirty="0"/>
              <a:t>пухлинній прогресії</a:t>
            </a:r>
            <a:endParaRPr lang="uk-UA" sz="1400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AE3894-8676-19D2-7591-B3FEF926205D}"/>
              </a:ext>
            </a:extLst>
          </p:cNvPr>
          <p:cNvSpPr txBox="1"/>
          <p:nvPr/>
        </p:nvSpPr>
        <p:spPr>
          <a:xfrm>
            <a:off x="896607" y="5548685"/>
            <a:ext cx="3534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>
                <a:solidFill>
                  <a:srgbClr val="222222"/>
                </a:solidFill>
              </a:rPr>
              <a:t>Monteran</a:t>
            </a:r>
            <a:r>
              <a:rPr lang="en-US" sz="800" dirty="0">
                <a:solidFill>
                  <a:srgbClr val="222222"/>
                </a:solidFill>
              </a:rPr>
              <a:t> L, </a:t>
            </a:r>
            <a:r>
              <a:rPr lang="en-US" sz="800" dirty="0" err="1">
                <a:solidFill>
                  <a:srgbClr val="222222"/>
                </a:solidFill>
              </a:rPr>
              <a:t>Erez</a:t>
            </a:r>
            <a:r>
              <a:rPr lang="en-US" sz="800" dirty="0">
                <a:solidFill>
                  <a:srgbClr val="222222"/>
                </a:solidFill>
              </a:rPr>
              <a:t> N. The dark side of fibroblasts: cancer-associated fibroblasts as mediators of immunosuppression in the tumor microenvironment. </a:t>
            </a:r>
            <a:r>
              <a:rPr lang="en-US" sz="800" i="1" dirty="0">
                <a:solidFill>
                  <a:srgbClr val="222222"/>
                </a:solidFill>
              </a:rPr>
              <a:t>Frontiers in immunology </a:t>
            </a:r>
            <a:r>
              <a:rPr lang="en-US" sz="800" dirty="0">
                <a:solidFill>
                  <a:srgbClr val="222222"/>
                </a:solidFill>
              </a:rPr>
              <a:t>2019; 1835.</a:t>
            </a:r>
            <a:endParaRPr lang="uk-UA" sz="800" dirty="0"/>
          </a:p>
        </p:txBody>
      </p:sp>
    </p:spTree>
    <p:extLst>
      <p:ext uri="{BB962C8B-B14F-4D97-AF65-F5344CB8AC3E}">
        <p14:creationId xmlns:p14="http://schemas.microsoft.com/office/powerpoint/2010/main" val="170213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FB1B3257-0F24-ABF6-1BE4-CEABA2B99751}"/>
              </a:ext>
            </a:extLst>
          </p:cNvPr>
          <p:cNvGraphicFramePr>
            <a:graphicFrameLocks/>
          </p:cNvGraphicFramePr>
          <p:nvPr/>
        </p:nvGraphicFramePr>
        <p:xfrm>
          <a:off x="5989468" y="521302"/>
          <a:ext cx="405278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6783368-CD61-423A-B29E-466EDCB6DE29}"/>
              </a:ext>
            </a:extLst>
          </p:cNvPr>
          <p:cNvSpPr/>
          <p:nvPr/>
        </p:nvSpPr>
        <p:spPr>
          <a:xfrm>
            <a:off x="1801906" y="6205484"/>
            <a:ext cx="85881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b="1" i="1" dirty="0"/>
              <a:t>Інфільтрація </a:t>
            </a:r>
            <a:r>
              <a:rPr lang="uk-UA" sz="1100" b="1" i="1" dirty="0" err="1"/>
              <a:t>мастоцитами</a:t>
            </a:r>
            <a:r>
              <a:rPr lang="uk-UA" sz="1100" b="1" i="1" dirty="0"/>
              <a:t> РПЗ. ×400; Гістохімічний метод, зафарбування толуїдиновим синім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E18C5E2-86B5-4E77-95CD-8D361EECB72A}"/>
              </a:ext>
            </a:extLst>
          </p:cNvPr>
          <p:cNvSpPr/>
          <p:nvPr/>
        </p:nvSpPr>
        <p:spPr>
          <a:xfrm>
            <a:off x="1612493" y="2186"/>
            <a:ext cx="8826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i="1" dirty="0">
                <a:solidFill>
                  <a:schemeClr val="accent1"/>
                </a:solidFill>
              </a:rPr>
              <a:t>Загальний рівень інфільтрації </a:t>
            </a:r>
            <a:r>
              <a:rPr lang="uk-UA" sz="1600" b="1" i="1" dirty="0" err="1">
                <a:solidFill>
                  <a:schemeClr val="accent1"/>
                </a:solidFill>
              </a:rPr>
              <a:t>мастоцитами</a:t>
            </a:r>
            <a:r>
              <a:rPr lang="uk-UA" sz="1600" b="1" i="1" dirty="0">
                <a:solidFill>
                  <a:schemeClr val="accent1"/>
                </a:solidFill>
              </a:rPr>
              <a:t>  та їх топологія у пухлинній тканині хворих на рак передміхурової залози з різним ризиком прогресії </a:t>
            </a:r>
            <a:r>
              <a:rPr lang="uk-UA" sz="1600" b="1" i="1" strike="sngStrike" dirty="0">
                <a:solidFill>
                  <a:schemeClr val="accent1"/>
                </a:solidFill>
              </a:rPr>
              <a:t>захворювання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D7E7E-8070-4D46-AD82-7B1C889B78B8}"/>
              </a:ext>
            </a:extLst>
          </p:cNvPr>
          <p:cNvSpPr txBox="1"/>
          <p:nvPr/>
        </p:nvSpPr>
        <p:spPr>
          <a:xfrm>
            <a:off x="6843670" y="723825"/>
            <a:ext cx="3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EADB4F-53BE-47AC-90B9-0406209A5127}"/>
              </a:ext>
            </a:extLst>
          </p:cNvPr>
          <p:cNvSpPr txBox="1"/>
          <p:nvPr/>
        </p:nvSpPr>
        <p:spPr>
          <a:xfrm>
            <a:off x="8825104" y="1544184"/>
            <a:ext cx="3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*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E99642-4C29-4206-AA5F-41EAFE060C13}"/>
              </a:ext>
            </a:extLst>
          </p:cNvPr>
          <p:cNvSpPr txBox="1"/>
          <p:nvPr/>
        </p:nvSpPr>
        <p:spPr>
          <a:xfrm>
            <a:off x="5989468" y="3147704"/>
            <a:ext cx="3744994" cy="45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050" dirty="0" err="1"/>
              <a:t>Примітк</a:t>
            </a:r>
            <a:r>
              <a:rPr lang="ru-RU" sz="1050" dirty="0"/>
              <a:t>а</a:t>
            </a:r>
            <a:r>
              <a:rPr lang="en-GB" sz="1050" dirty="0"/>
              <a:t>:</a:t>
            </a:r>
            <a:r>
              <a:rPr lang="uk-UA" sz="1050" dirty="0"/>
              <a:t> </a:t>
            </a:r>
            <a:r>
              <a:rPr lang="ru-RU" sz="1050" dirty="0"/>
              <a:t>*  </a:t>
            </a:r>
            <a:r>
              <a:rPr lang="uk-UA" sz="1050" dirty="0"/>
              <a:t>– різниця у порівнянні з показниками </a:t>
            </a:r>
            <a:r>
              <a:rPr lang="ru-RU" sz="1050" dirty="0"/>
              <a:t>х</a:t>
            </a:r>
            <a:r>
              <a:rPr lang="uk-UA" sz="1050" dirty="0" err="1"/>
              <a:t>ворих</a:t>
            </a:r>
            <a:r>
              <a:rPr lang="uk-UA" sz="1050" dirty="0"/>
              <a:t> із низьким ризиком прогресії достовірна </a:t>
            </a:r>
            <a:r>
              <a:rPr lang="ru-RU" sz="1050" dirty="0"/>
              <a:t>(</a:t>
            </a:r>
            <a:r>
              <a:rPr lang="en-GB" sz="1050" dirty="0"/>
              <a:t>p</a:t>
            </a:r>
            <a:r>
              <a:rPr lang="ru-RU" sz="1050" dirty="0"/>
              <a:t> &lt;0,05).</a:t>
            </a:r>
            <a:endParaRPr lang="uk-UA" sz="105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2C0CC5-2724-138F-9C89-A6C7F93FC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572401"/>
            <a:ext cx="3463110" cy="2597333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9609EB-501C-6324-8A0B-186CD466BE14}"/>
              </a:ext>
            </a:extLst>
          </p:cNvPr>
          <p:cNvGrpSpPr/>
          <p:nvPr/>
        </p:nvGrpSpPr>
        <p:grpSpPr>
          <a:xfrm>
            <a:off x="2020755" y="3573819"/>
            <a:ext cx="3595852" cy="2595915"/>
            <a:chOff x="669978" y="3483312"/>
            <a:chExt cx="3829603" cy="287220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01E24A4-0DD9-C5BD-6845-5EA67B66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78" y="3483312"/>
              <a:ext cx="3829603" cy="2872203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80BFBA4-A2BA-5EF0-B70E-8D84200E35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" b="17080"/>
            <a:stretch/>
          </p:blipFill>
          <p:spPr>
            <a:xfrm>
              <a:off x="3991538" y="6138302"/>
              <a:ext cx="332812" cy="9392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204ADAD-99A4-0FA0-CB62-370CA3484567}"/>
              </a:ext>
            </a:extLst>
          </p:cNvPr>
          <p:cNvSpPr txBox="1"/>
          <p:nvPr/>
        </p:nvSpPr>
        <p:spPr>
          <a:xfrm>
            <a:off x="9256163" y="1435005"/>
            <a:ext cx="1183239" cy="26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050" b="1" dirty="0"/>
              <a:t>Ризик прогресії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F93610-1161-D853-A279-41F9F4AB5450}"/>
              </a:ext>
            </a:extLst>
          </p:cNvPr>
          <p:cNvSpPr txBox="1"/>
          <p:nvPr/>
        </p:nvSpPr>
        <p:spPr>
          <a:xfrm>
            <a:off x="8270240" y="6502844"/>
            <a:ext cx="3921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n-US" dirty="0" err="1"/>
              <a:t>Zadvornyi</a:t>
            </a:r>
            <a:r>
              <a:rPr lang="en-US" dirty="0"/>
              <a:t> T, </a:t>
            </a:r>
            <a:r>
              <a:rPr lang="en-US" dirty="0" err="1"/>
              <a:t>Lukianova</a:t>
            </a:r>
            <a:r>
              <a:rPr lang="en-US" dirty="0"/>
              <a:t> N, </a:t>
            </a:r>
            <a:r>
              <a:rPr lang="en-US" dirty="0" err="1"/>
              <a:t>Borikun</a:t>
            </a:r>
            <a:r>
              <a:rPr lang="en-US" dirty="0"/>
              <a:t> T, et al. Mast cells as a tumor microenvironment factor associated with the aggressiveness of prostate cancer. </a:t>
            </a:r>
            <a:r>
              <a:rPr lang="en-US" dirty="0" err="1"/>
              <a:t>Neoplasma</a:t>
            </a:r>
            <a:r>
              <a:rPr lang="en-US" dirty="0"/>
              <a:t> 2022; 69(6):1490-1498. 	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5B5F5-D8D7-C54D-81CD-4F29D25E7A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751" y="710999"/>
            <a:ext cx="3199663" cy="2378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725AD-7615-C6ED-8929-096EBF789FBE}"/>
              </a:ext>
            </a:extLst>
          </p:cNvPr>
          <p:cNvSpPr txBox="1"/>
          <p:nvPr/>
        </p:nvSpPr>
        <p:spPr>
          <a:xfrm>
            <a:off x="2598893" y="3089129"/>
            <a:ext cx="29044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 i="0">
                <a:solidFill>
                  <a:srgbClr val="000000"/>
                </a:solidFill>
                <a:effectLst/>
              </a:defRPr>
            </a:lvl1pPr>
          </a:lstStyle>
          <a:p>
            <a:pPr algn="r"/>
            <a:r>
              <a:rPr lang="en-US" dirty="0"/>
              <a:t>Lichterman JN, Reddy SM. Mast cells: A new frontier for cancer immunotherapy. Cells 2021; 10(6): 1270.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6646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2F62BD5-EDFE-4751-831E-35744824F9C2}"/>
              </a:ext>
            </a:extLst>
          </p:cNvPr>
          <p:cNvSpPr/>
          <p:nvPr/>
        </p:nvSpPr>
        <p:spPr>
          <a:xfrm>
            <a:off x="6278026" y="5513392"/>
            <a:ext cx="51193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/>
              <a:t>Експресія </a:t>
            </a:r>
            <a:r>
              <a:rPr lang="uk-UA" sz="1400" b="1" dirty="0" err="1"/>
              <a:t>лактоферину</a:t>
            </a:r>
            <a:r>
              <a:rPr lang="uk-UA" sz="1400" b="1" dirty="0"/>
              <a:t> в:  А, Б - в тканині РПЗ (×200);</a:t>
            </a:r>
          </a:p>
          <a:p>
            <a:pPr algn="ctr"/>
            <a:r>
              <a:rPr lang="uk-UA" sz="1400" b="1" dirty="0"/>
              <a:t> В - відсутність експресії (×200); Д - в </a:t>
            </a:r>
            <a:r>
              <a:rPr lang="uk-UA" sz="1400" b="1" dirty="0" err="1"/>
              <a:t>інфільтруючих</a:t>
            </a:r>
            <a:r>
              <a:rPr lang="uk-UA" sz="1400" b="1" dirty="0"/>
              <a:t> пухлинну тканину нейтрофілах (×200); Г - в </a:t>
            </a:r>
            <a:r>
              <a:rPr lang="uk-UA" sz="1400" b="1" dirty="0" err="1"/>
              <a:t>corpora</a:t>
            </a:r>
            <a:r>
              <a:rPr lang="uk-UA" sz="1400" b="1" dirty="0"/>
              <a:t> </a:t>
            </a:r>
            <a:r>
              <a:rPr lang="uk-UA" sz="1400" b="1" dirty="0" err="1"/>
              <a:t>amylace</a:t>
            </a:r>
            <a:r>
              <a:rPr lang="uk-UA" sz="1400" b="1" dirty="0"/>
              <a:t> (×100); </a:t>
            </a:r>
          </a:p>
          <a:p>
            <a:pPr algn="ctr"/>
            <a:r>
              <a:rPr lang="uk-UA" sz="1400" b="1" dirty="0" err="1"/>
              <a:t>Імуногістохімічний</a:t>
            </a:r>
            <a:r>
              <a:rPr lang="uk-UA" sz="1400" b="1" dirty="0"/>
              <a:t> метод, хромоген 3-діамінобензидин </a:t>
            </a:r>
            <a:r>
              <a:rPr lang="uk-UA" sz="1400" b="1" dirty="0" err="1"/>
              <a:t>тетрахлориду</a:t>
            </a:r>
            <a:r>
              <a:rPr lang="uk-UA" sz="1400" b="1" dirty="0"/>
              <a:t>. Дофарбовування гематоксиліном.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2F34FBC-F2DE-4309-8EBD-889CD21C7556}"/>
              </a:ext>
            </a:extLst>
          </p:cNvPr>
          <p:cNvSpPr/>
          <p:nvPr/>
        </p:nvSpPr>
        <p:spPr>
          <a:xfrm>
            <a:off x="435354" y="699894"/>
            <a:ext cx="5109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>
                <a:solidFill>
                  <a:schemeClr val="accent1"/>
                </a:solidFill>
              </a:rPr>
              <a:t>Рівень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експресії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лактоферину</a:t>
            </a:r>
            <a:r>
              <a:rPr lang="ru-RU" sz="1400" b="1" i="1" dirty="0">
                <a:solidFill>
                  <a:schemeClr val="accent1"/>
                </a:solidFill>
              </a:rPr>
              <a:t> у </a:t>
            </a:r>
            <a:r>
              <a:rPr lang="ru-RU" sz="1400" b="1" i="1" dirty="0" err="1">
                <a:solidFill>
                  <a:schemeClr val="accent1"/>
                </a:solidFill>
              </a:rPr>
              <a:t>пухлинній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тканині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хворих</a:t>
            </a:r>
            <a:r>
              <a:rPr lang="ru-RU" sz="1400" b="1" i="1" dirty="0">
                <a:solidFill>
                  <a:schemeClr val="accent1"/>
                </a:solidFill>
              </a:rPr>
              <a:t> на рак </a:t>
            </a:r>
            <a:r>
              <a:rPr lang="ru-RU" sz="1400" b="1" i="1" dirty="0" err="1">
                <a:solidFill>
                  <a:schemeClr val="accent1"/>
                </a:solidFill>
              </a:rPr>
              <a:t>передміхурової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залози</a:t>
            </a:r>
            <a:r>
              <a:rPr lang="ru-RU" sz="1400" b="1" i="1" dirty="0">
                <a:solidFill>
                  <a:schemeClr val="accent1"/>
                </a:solidFill>
              </a:rPr>
              <a:t> з </a:t>
            </a:r>
            <a:r>
              <a:rPr lang="ru-RU" sz="1400" b="1" i="1" dirty="0" err="1">
                <a:solidFill>
                  <a:schemeClr val="accent1"/>
                </a:solidFill>
              </a:rPr>
              <a:t>різним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ризиком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прогресії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endParaRPr lang="uk-UA" sz="1400" b="1" i="1" dirty="0">
              <a:solidFill>
                <a:schemeClr val="accent1"/>
              </a:solidFill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A9A971EB-6CE0-4272-8266-F2E5758FCC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2281893"/>
              </p:ext>
            </p:extLst>
          </p:nvPr>
        </p:nvGraphicFramePr>
        <p:xfrm>
          <a:off x="1068210" y="1544490"/>
          <a:ext cx="3671430" cy="3029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68A7B9B9-2313-4222-916A-1A9D0A2587F2}"/>
              </a:ext>
            </a:extLst>
          </p:cNvPr>
          <p:cNvSpPr txBox="1"/>
          <p:nvPr/>
        </p:nvSpPr>
        <p:spPr>
          <a:xfrm>
            <a:off x="3741668" y="2187243"/>
            <a:ext cx="3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B90FB8-C328-4C09-B7E2-F0835F32CBEA}"/>
              </a:ext>
            </a:extLst>
          </p:cNvPr>
          <p:cNvSpPr txBox="1"/>
          <p:nvPr/>
        </p:nvSpPr>
        <p:spPr>
          <a:xfrm>
            <a:off x="1068210" y="4668161"/>
            <a:ext cx="3745172" cy="845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200" dirty="0" err="1"/>
              <a:t>Примітк</a:t>
            </a:r>
            <a:r>
              <a:rPr lang="ru-RU" sz="1200" dirty="0"/>
              <a:t>а</a:t>
            </a:r>
            <a:r>
              <a:rPr lang="en-GB" sz="1200" dirty="0"/>
              <a:t>:</a:t>
            </a:r>
            <a:r>
              <a:rPr lang="uk-UA" sz="1200" dirty="0"/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/>
              <a:t>*  </a:t>
            </a:r>
            <a:r>
              <a:rPr lang="uk-UA" sz="1200" dirty="0"/>
              <a:t>– різниця у порівнянні з показниками </a:t>
            </a:r>
            <a:r>
              <a:rPr lang="ru-RU" sz="1200" dirty="0"/>
              <a:t>х</a:t>
            </a:r>
            <a:r>
              <a:rPr lang="uk-UA" sz="1200" dirty="0" err="1"/>
              <a:t>ворих</a:t>
            </a:r>
            <a:r>
              <a:rPr lang="uk-UA" sz="1200" dirty="0"/>
              <a:t> із низьким ризиком прогресії достовірна </a:t>
            </a:r>
            <a:r>
              <a:rPr lang="ru-RU" sz="1200" dirty="0"/>
              <a:t>(</a:t>
            </a:r>
            <a:r>
              <a:rPr lang="en-GB" sz="1200" dirty="0"/>
              <a:t>p</a:t>
            </a:r>
            <a:r>
              <a:rPr lang="ru-RU" sz="1200" dirty="0"/>
              <a:t> &lt;0,05).</a:t>
            </a:r>
            <a:endParaRPr lang="uk-UA" sz="1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454F9-D5F8-4B9B-B15E-177FA8D18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5737" y="478581"/>
            <a:ext cx="5023365" cy="5163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92A3CD-CF08-AA77-D2B6-8D86975DAE36}"/>
              </a:ext>
            </a:extLst>
          </p:cNvPr>
          <p:cNvSpPr txBox="1"/>
          <p:nvPr/>
        </p:nvSpPr>
        <p:spPr>
          <a:xfrm>
            <a:off x="0" y="6334949"/>
            <a:ext cx="554455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 err="1"/>
              <a:t>Chekhun</a:t>
            </a:r>
            <a:r>
              <a:rPr lang="en-US" dirty="0"/>
              <a:t>, V. F., </a:t>
            </a:r>
            <a:r>
              <a:rPr lang="en-US" dirty="0" err="1"/>
              <a:t>Lukianova</a:t>
            </a:r>
            <a:r>
              <a:rPr lang="en-US" dirty="0"/>
              <a:t>, N. Y., </a:t>
            </a:r>
            <a:r>
              <a:rPr lang="en-US" dirty="0" err="1"/>
              <a:t>Polishchuk</a:t>
            </a:r>
            <a:r>
              <a:rPr lang="en-US" dirty="0"/>
              <a:t>, L. Z., </a:t>
            </a:r>
            <a:r>
              <a:rPr lang="en-US" dirty="0" err="1"/>
              <a:t>Nalieskina</a:t>
            </a:r>
            <a:r>
              <a:rPr lang="en-US" dirty="0"/>
              <a:t>, L. A., Zadvornyi, T. V., </a:t>
            </a:r>
            <a:r>
              <a:rPr lang="en-US" dirty="0" err="1"/>
              <a:t>Storchai</a:t>
            </a:r>
            <a:r>
              <a:rPr lang="en-US" dirty="0"/>
              <a:t>, D. M., ... &amp; </a:t>
            </a:r>
            <a:r>
              <a:rPr lang="en-US" dirty="0" err="1"/>
              <a:t>Stakhovsky</a:t>
            </a:r>
            <a:r>
              <a:rPr lang="en-US" dirty="0"/>
              <a:t>, E. O. (2017). The role of lactoferrin expression in initiation and progression of most common hormone-dependent cancers, </a:t>
            </a:r>
            <a:r>
              <a:rPr lang="en-US" dirty="0" err="1"/>
              <a:t>Horiz</a:t>
            </a:r>
            <a:r>
              <a:rPr lang="en-US" dirty="0"/>
              <a:t>. Cancer Res, 66, 51-85.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49015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E127B496-8C10-4EF5-B01D-9D9EB3E5E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4314530"/>
              </p:ext>
            </p:extLst>
          </p:nvPr>
        </p:nvGraphicFramePr>
        <p:xfrm>
          <a:off x="495207" y="1882253"/>
          <a:ext cx="4501243" cy="3069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467031-7C28-45C7-BF74-1ED50F2E17E2}"/>
              </a:ext>
            </a:extLst>
          </p:cNvPr>
          <p:cNvSpPr/>
          <p:nvPr/>
        </p:nvSpPr>
        <p:spPr>
          <a:xfrm>
            <a:off x="353061" y="1236487"/>
            <a:ext cx="478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>
                <a:solidFill>
                  <a:schemeClr val="accent1"/>
                </a:solidFill>
              </a:rPr>
              <a:t>Рівень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експресії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остеопонтину</a:t>
            </a:r>
            <a:r>
              <a:rPr lang="ru-RU" sz="1400" b="1" i="1" dirty="0">
                <a:solidFill>
                  <a:schemeClr val="accent1"/>
                </a:solidFill>
              </a:rPr>
              <a:t> у </a:t>
            </a:r>
            <a:r>
              <a:rPr lang="ru-RU" sz="1400" b="1" i="1" dirty="0" err="1">
                <a:solidFill>
                  <a:schemeClr val="accent1"/>
                </a:solidFill>
              </a:rPr>
              <a:t>тканині</a:t>
            </a:r>
            <a:r>
              <a:rPr lang="ru-RU" sz="1400" b="1" i="1" dirty="0">
                <a:solidFill>
                  <a:schemeClr val="accent1"/>
                </a:solidFill>
              </a:rPr>
              <a:t> раку </a:t>
            </a:r>
            <a:r>
              <a:rPr lang="ru-RU" sz="1400" b="1" i="1" dirty="0" err="1">
                <a:solidFill>
                  <a:schemeClr val="accent1"/>
                </a:solidFill>
              </a:rPr>
              <a:t>передміхурової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залози</a:t>
            </a:r>
            <a:r>
              <a:rPr lang="ru-RU" sz="1400" b="1" i="1" dirty="0">
                <a:solidFill>
                  <a:schemeClr val="accent1"/>
                </a:solidFill>
              </a:rPr>
              <a:t> з </a:t>
            </a:r>
            <a:r>
              <a:rPr lang="ru-RU" sz="1400" b="1" i="1" dirty="0" err="1">
                <a:solidFill>
                  <a:schemeClr val="accent1"/>
                </a:solidFill>
              </a:rPr>
              <a:t>різним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ризиком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r>
              <a:rPr lang="ru-RU" sz="1400" b="1" i="1" dirty="0" err="1">
                <a:solidFill>
                  <a:schemeClr val="accent1"/>
                </a:solidFill>
              </a:rPr>
              <a:t>прогресії</a:t>
            </a:r>
            <a:r>
              <a:rPr lang="ru-RU" sz="1400" b="1" i="1" dirty="0">
                <a:solidFill>
                  <a:schemeClr val="accent1"/>
                </a:solidFill>
              </a:rPr>
              <a:t> </a:t>
            </a:r>
            <a:endParaRPr lang="uk-UA" sz="1400" b="1" i="1" dirty="0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7DC56-D97D-4D00-B09C-FCB8817DF399}"/>
              </a:ext>
            </a:extLst>
          </p:cNvPr>
          <p:cNvSpPr txBox="1"/>
          <p:nvPr/>
        </p:nvSpPr>
        <p:spPr>
          <a:xfrm>
            <a:off x="3817856" y="1951602"/>
            <a:ext cx="317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/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894CF-AB09-44D0-B313-8E750EDD2C76}"/>
              </a:ext>
            </a:extLst>
          </p:cNvPr>
          <p:cNvSpPr txBox="1"/>
          <p:nvPr/>
        </p:nvSpPr>
        <p:spPr>
          <a:xfrm>
            <a:off x="495206" y="5044120"/>
            <a:ext cx="4785534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200" dirty="0" err="1"/>
              <a:t>Примітк</a:t>
            </a:r>
            <a:r>
              <a:rPr lang="ru-RU" sz="1200" dirty="0"/>
              <a:t>а</a:t>
            </a:r>
            <a:r>
              <a:rPr lang="en-GB" sz="1200" dirty="0"/>
              <a:t>:</a:t>
            </a:r>
            <a:r>
              <a:rPr lang="uk-UA" sz="1200" dirty="0"/>
              <a:t> </a:t>
            </a:r>
            <a:r>
              <a:rPr lang="ru-RU" sz="1200" dirty="0"/>
              <a:t>*  </a:t>
            </a:r>
            <a:r>
              <a:rPr lang="uk-UA" sz="1200" dirty="0"/>
              <a:t>– різниця у порівнянні з показниками </a:t>
            </a:r>
            <a:r>
              <a:rPr lang="ru-RU" sz="1200" dirty="0"/>
              <a:t>х</a:t>
            </a:r>
            <a:r>
              <a:rPr lang="uk-UA" sz="1200" dirty="0" err="1"/>
              <a:t>ворих</a:t>
            </a:r>
            <a:r>
              <a:rPr lang="uk-UA" sz="1200" dirty="0"/>
              <a:t> із низьким ризиком прогресії достовірна </a:t>
            </a:r>
            <a:r>
              <a:rPr lang="ru-RU" sz="1200" dirty="0"/>
              <a:t>(</a:t>
            </a:r>
            <a:r>
              <a:rPr lang="en-GB" sz="1200" dirty="0"/>
              <a:t>p</a:t>
            </a:r>
            <a:r>
              <a:rPr lang="ru-RU" sz="1200" dirty="0"/>
              <a:t> &lt;0,05).</a:t>
            </a:r>
            <a:endParaRPr lang="uk-UA" sz="1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879297-7134-47E8-8232-9938EB55ECD5}"/>
              </a:ext>
            </a:extLst>
          </p:cNvPr>
          <p:cNvSpPr/>
          <p:nvPr/>
        </p:nvSpPr>
        <p:spPr>
          <a:xfrm>
            <a:off x="6660818" y="5179413"/>
            <a:ext cx="4617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/>
              <a:t>Експресія </a:t>
            </a:r>
            <a:r>
              <a:rPr lang="uk-UA" sz="1400" dirty="0" err="1"/>
              <a:t>остеопонтину</a:t>
            </a:r>
            <a:r>
              <a:rPr lang="uk-UA" sz="1400" dirty="0"/>
              <a:t> тканині РПЗ: </a:t>
            </a:r>
            <a:r>
              <a:rPr lang="ru-RU" sz="1400" dirty="0"/>
              <a:t>х 400. </a:t>
            </a:r>
          </a:p>
          <a:p>
            <a:pPr algn="ctr"/>
            <a:r>
              <a:rPr lang="uk-UA" sz="1400" dirty="0" err="1"/>
              <a:t>Імуногістохімічний</a:t>
            </a:r>
            <a:r>
              <a:rPr lang="uk-UA" sz="1400" dirty="0"/>
              <a:t> метод, хромоген 3-діамінобензидин </a:t>
            </a:r>
            <a:r>
              <a:rPr lang="uk-UA" sz="1400" dirty="0" err="1"/>
              <a:t>тетрахлориду</a:t>
            </a:r>
            <a:r>
              <a:rPr lang="uk-UA" sz="1400" dirty="0"/>
              <a:t>. Дофарбовування гематоксиліном.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69233CD-1135-4352-A840-FFF082654A8D}"/>
              </a:ext>
            </a:extLst>
          </p:cNvPr>
          <p:cNvSpPr/>
          <p:nvPr/>
        </p:nvSpPr>
        <p:spPr>
          <a:xfrm>
            <a:off x="10415663" y="2467530"/>
            <a:ext cx="290133" cy="258236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ysClr val="windowText" lastClr="000000"/>
                </a:solidFill>
              </a:rPr>
              <a:t>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3242F1-6EF5-18D8-604B-74731A151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63" y="714408"/>
            <a:ext cx="2377939" cy="19919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2774CC4-C6EB-BC44-F319-33D29C9E6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73" y="714408"/>
            <a:ext cx="2377939" cy="19919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40C986E-11A0-961E-DE0E-FBC59AD6A9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62" y="2924865"/>
            <a:ext cx="2377940" cy="199192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675F3D8-EE0C-353A-0775-66488804BE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693" y="2884462"/>
            <a:ext cx="2377940" cy="199192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69D2688-04D2-EA2E-B03B-A79B673EF447}"/>
              </a:ext>
            </a:extLst>
          </p:cNvPr>
          <p:cNvSpPr txBox="1"/>
          <p:nvPr/>
        </p:nvSpPr>
        <p:spPr>
          <a:xfrm>
            <a:off x="6380479" y="6468084"/>
            <a:ext cx="5795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 err="1"/>
              <a:t>Lukianova</a:t>
            </a:r>
            <a:r>
              <a:rPr lang="en-US" dirty="0"/>
              <a:t>, N., Zadvornyi, </a:t>
            </a:r>
            <a:r>
              <a:rPr lang="uk-UA" dirty="0"/>
              <a:t>Т., </a:t>
            </a:r>
            <a:r>
              <a:rPr lang="en-US" dirty="0" err="1"/>
              <a:t>Borikun</a:t>
            </a:r>
            <a:r>
              <a:rPr lang="en-US" dirty="0"/>
              <a:t>, </a:t>
            </a:r>
            <a:r>
              <a:rPr lang="uk-UA" dirty="0"/>
              <a:t>Т., </a:t>
            </a:r>
            <a:r>
              <a:rPr lang="en-US" dirty="0" err="1"/>
              <a:t>Mushii</a:t>
            </a:r>
            <a:r>
              <a:rPr lang="en-US" dirty="0"/>
              <a:t>, </a:t>
            </a:r>
            <a:r>
              <a:rPr lang="uk-UA" dirty="0"/>
              <a:t>О., </a:t>
            </a:r>
            <a:r>
              <a:rPr lang="en-US" dirty="0"/>
              <a:t>Pavlova, </a:t>
            </a:r>
            <a:r>
              <a:rPr lang="uk-UA" dirty="0"/>
              <a:t>А., </a:t>
            </a:r>
            <a:r>
              <a:rPr lang="en-US" dirty="0" err="1"/>
              <a:t>Tymoshenko</a:t>
            </a:r>
            <a:r>
              <a:rPr lang="en-US" dirty="0"/>
              <a:t>, </a:t>
            </a:r>
            <a:r>
              <a:rPr lang="uk-UA" dirty="0"/>
              <a:t>А., ... &amp; С</a:t>
            </a:r>
            <a:r>
              <a:rPr lang="en-US" dirty="0" err="1"/>
              <a:t>hekhun</a:t>
            </a:r>
            <a:r>
              <a:rPr lang="en-US" dirty="0"/>
              <a:t>, V. (2023). SIGNIFICANCE OF OSTEOPONTIN FOR PREDICTING AGGRESSIVENESS OF PROSTATE CANCER. Experimental Oncology, 45(3), 312-321.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8746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B243794-D895-07C7-B331-624EB4E09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953" y="650790"/>
            <a:ext cx="6376336" cy="3056490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9092450B-7039-C730-51F1-C7184B3E4947}"/>
              </a:ext>
            </a:extLst>
          </p:cNvPr>
          <p:cNvSpPr/>
          <p:nvPr/>
        </p:nvSpPr>
        <p:spPr>
          <a:xfrm>
            <a:off x="1746948" y="30753"/>
            <a:ext cx="8599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accent1"/>
                </a:solidFill>
              </a:rPr>
              <a:t>Ідентифікація </a:t>
            </a:r>
            <a:r>
              <a:rPr lang="uk-UA" sz="2000" b="1" i="1" dirty="0" err="1">
                <a:solidFill>
                  <a:schemeClr val="accent1"/>
                </a:solidFill>
              </a:rPr>
              <a:t>мікроРНК</a:t>
            </a:r>
            <a:r>
              <a:rPr lang="uk-UA" sz="2000" b="1" i="1" dirty="0">
                <a:solidFill>
                  <a:schemeClr val="accent1"/>
                </a:solidFill>
              </a:rPr>
              <a:t> асоційованих із пухлинним </a:t>
            </a:r>
            <a:r>
              <a:rPr lang="uk-UA" sz="2000" b="1" i="1" dirty="0" err="1">
                <a:solidFill>
                  <a:schemeClr val="accent1"/>
                </a:solidFill>
              </a:rPr>
              <a:t>мікрооточенням</a:t>
            </a:r>
            <a:r>
              <a:rPr lang="uk-UA" sz="2000" b="1" i="1" dirty="0">
                <a:solidFill>
                  <a:schemeClr val="accent1"/>
                </a:solidFill>
              </a:rPr>
              <a:t> раку передміхурової залози хворих із високим ризиком прогресії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05D5D9-5217-743A-CA67-AB690B3F8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77" y="4304305"/>
            <a:ext cx="2423793" cy="21528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6174A-8A47-E4D4-B911-DADC6EF8D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95" y="4326497"/>
            <a:ext cx="2339761" cy="21304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1A06A5D-0F2A-42A9-5CB3-705126F363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180" y="4349931"/>
            <a:ext cx="2359124" cy="209545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EE3EC19-9128-8112-0CC5-956C271F7DE8}"/>
              </a:ext>
            </a:extLst>
          </p:cNvPr>
          <p:cNvSpPr txBox="1"/>
          <p:nvPr/>
        </p:nvSpPr>
        <p:spPr>
          <a:xfrm rot="16200000">
            <a:off x="1701515" y="4993696"/>
            <a:ext cx="11099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miR-7-5p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751A4D-7FCC-8726-9027-6A260574ABA1}"/>
              </a:ext>
            </a:extLst>
          </p:cNvPr>
          <p:cNvSpPr txBox="1"/>
          <p:nvPr/>
        </p:nvSpPr>
        <p:spPr>
          <a:xfrm rot="16200000">
            <a:off x="4221601" y="4998569"/>
            <a:ext cx="1351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miR-19a-3p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C8AAC10-D111-BBA7-06E2-1C09AE415017}"/>
              </a:ext>
            </a:extLst>
          </p:cNvPr>
          <p:cNvSpPr txBox="1"/>
          <p:nvPr/>
        </p:nvSpPr>
        <p:spPr>
          <a:xfrm rot="16200000">
            <a:off x="6768790" y="4884320"/>
            <a:ext cx="1351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C00000"/>
                </a:solidFill>
              </a:rPr>
              <a:t>miR-23b-3p</a:t>
            </a:r>
            <a:endParaRPr lang="uk-UA" sz="1400" dirty="0">
              <a:solidFill>
                <a:srgbClr val="C00000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8A6C0601-FC0F-8255-9E09-2DF5F3FE18F0}"/>
              </a:ext>
            </a:extLst>
          </p:cNvPr>
          <p:cNvSpPr/>
          <p:nvPr/>
        </p:nvSpPr>
        <p:spPr>
          <a:xfrm>
            <a:off x="339490" y="3876528"/>
            <a:ext cx="1161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accent1"/>
                </a:solidFill>
              </a:rPr>
              <a:t>Зв’язок експресії пухлино-асоційованих </a:t>
            </a:r>
            <a:r>
              <a:rPr lang="uk-UA" sz="2000" b="1" i="1" dirty="0" err="1">
                <a:solidFill>
                  <a:schemeClr val="accent1"/>
                </a:solidFill>
              </a:rPr>
              <a:t>мікроРНК</a:t>
            </a:r>
            <a:r>
              <a:rPr lang="uk-UA" sz="2000" b="1" i="1" dirty="0">
                <a:solidFill>
                  <a:schemeClr val="accent1"/>
                </a:solidFill>
              </a:rPr>
              <a:t> із ризиком прогресії раку передміхурової залози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48B77E0-5ED5-BE21-ABB6-BEEF5E912C96}"/>
              </a:ext>
            </a:extLst>
          </p:cNvPr>
          <p:cNvSpPr txBox="1"/>
          <p:nvPr/>
        </p:nvSpPr>
        <p:spPr>
          <a:xfrm>
            <a:off x="7390468" y="6519446"/>
            <a:ext cx="4678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800"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n-US" dirty="0" err="1"/>
              <a:t>Borikun</a:t>
            </a:r>
            <a:r>
              <a:rPr lang="uk-UA" dirty="0"/>
              <a:t> </a:t>
            </a:r>
            <a:r>
              <a:rPr lang="en-US" dirty="0"/>
              <a:t>T., </a:t>
            </a:r>
            <a:r>
              <a:rPr lang="en-US" dirty="0" err="1"/>
              <a:t>Mushii</a:t>
            </a:r>
            <a:r>
              <a:rPr lang="uk-UA" dirty="0"/>
              <a:t> </a:t>
            </a:r>
            <a:r>
              <a:rPr lang="en-US" dirty="0"/>
              <a:t>O., Pavlova</a:t>
            </a:r>
            <a:r>
              <a:rPr lang="uk-UA" dirty="0"/>
              <a:t> </a:t>
            </a:r>
            <a:r>
              <a:rPr lang="en-US" dirty="0"/>
              <a:t>A., </a:t>
            </a:r>
            <a:r>
              <a:rPr lang="en-US" dirty="0" err="1"/>
              <a:t>Burda</a:t>
            </a:r>
            <a:r>
              <a:rPr lang="uk-UA" dirty="0"/>
              <a:t> </a:t>
            </a:r>
            <a:r>
              <a:rPr lang="en-US" dirty="0"/>
              <a:t>T., Zadvornyi T. Tumor microenvironment-associated miR-7-5p, miR-19a-3p, and miR-23b-3p AS predictors of prostate cancer progression risk. Exp Oncol 2023;</a:t>
            </a:r>
            <a:r>
              <a:rPr lang="uk-UA" dirty="0"/>
              <a:t>4</a:t>
            </a:r>
            <a:r>
              <a:rPr lang="en-US" dirty="0"/>
              <a:t>. </a:t>
            </a:r>
            <a:r>
              <a:rPr lang="uk-UA" dirty="0"/>
              <a:t>– </a:t>
            </a:r>
            <a:r>
              <a:rPr lang="en-US" dirty="0"/>
              <a:t>In press.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2832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865A9-F619-9CF2-829F-EF11C94C9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779" y="945902"/>
            <a:ext cx="8245222" cy="5370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6BD77-96FD-96A0-EE46-9091EA768D5C}"/>
              </a:ext>
            </a:extLst>
          </p:cNvPr>
          <p:cNvSpPr txBox="1"/>
          <p:nvPr/>
        </p:nvSpPr>
        <p:spPr>
          <a:xfrm>
            <a:off x="1544320" y="6389618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800"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n-US" dirty="0"/>
              <a:t>Choudhury, A. D., Eeles, R., Freedland, S. J., Isaacs, W. B., Pomerantz, M. M., </a:t>
            </a:r>
            <a:r>
              <a:rPr lang="en-US" dirty="0" err="1"/>
              <a:t>Schalken</a:t>
            </a:r>
            <a:r>
              <a:rPr lang="en-US" dirty="0"/>
              <a:t>, J. A., … </a:t>
            </a:r>
            <a:r>
              <a:rPr lang="en-US" dirty="0" err="1"/>
              <a:t>Visakorpi</a:t>
            </a:r>
            <a:r>
              <a:rPr lang="en-US" dirty="0"/>
              <a:t>, T. (2012). The Role of Genetic Markers in the Management of Prostate Cancer. European Urology, 62(4), 577–587. doi:10.1016/j.eururo.2012.05.054</a:t>
            </a:r>
            <a:endParaRPr lang="uk-U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0B3F03-1265-C137-9D1B-60FE6ACC90C4}"/>
              </a:ext>
            </a:extLst>
          </p:cNvPr>
          <p:cNvSpPr txBox="1"/>
          <p:nvPr/>
        </p:nvSpPr>
        <p:spPr>
          <a:xfrm>
            <a:off x="1544320" y="274320"/>
            <a:ext cx="9138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uk-UA" dirty="0"/>
              <a:t>Потенційні маркери раку передміхурової залози</a:t>
            </a:r>
          </a:p>
        </p:txBody>
      </p:sp>
    </p:spTree>
    <p:extLst>
      <p:ext uri="{BB962C8B-B14F-4D97-AF65-F5344CB8AC3E}">
        <p14:creationId xmlns:p14="http://schemas.microsoft.com/office/powerpoint/2010/main" val="2380189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89277A-E0A5-4DD9-DF8A-EE0C7AAA2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39"/>
          <a:stretch/>
        </p:blipFill>
        <p:spPr>
          <a:xfrm>
            <a:off x="2255521" y="1133474"/>
            <a:ext cx="6878319" cy="53061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18F194-1147-8BFB-0AC7-8EEFB86A2EE0}"/>
              </a:ext>
            </a:extLst>
          </p:cNvPr>
          <p:cNvSpPr txBox="1"/>
          <p:nvPr/>
        </p:nvSpPr>
        <p:spPr>
          <a:xfrm>
            <a:off x="2509520" y="6482056"/>
            <a:ext cx="5689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800" b="0" i="0">
                <a:solidFill>
                  <a:srgbClr val="222222"/>
                </a:solidFill>
                <a:effectLst/>
              </a:defRPr>
            </a:lvl1pPr>
          </a:lstStyle>
          <a:p>
            <a:r>
              <a:rPr lang="en-US" dirty="0"/>
              <a:t>Pang, K. H., Miah, S., &amp; Catto, J. W. Biomarkers in prostate cancer detection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61CB0-FDE1-785C-7C21-50DC9BA233D2}"/>
              </a:ext>
            </a:extLst>
          </p:cNvPr>
          <p:cNvSpPr txBox="1"/>
          <p:nvPr/>
        </p:nvSpPr>
        <p:spPr>
          <a:xfrm>
            <a:off x="482600" y="418347"/>
            <a:ext cx="10424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ru-RU" dirty="0" err="1"/>
              <a:t>Потенційні</a:t>
            </a:r>
            <a:r>
              <a:rPr lang="ru-RU" dirty="0"/>
              <a:t> та </a:t>
            </a:r>
            <a:r>
              <a:rPr lang="ru-RU" dirty="0" err="1"/>
              <a:t>схвалені</a:t>
            </a:r>
            <a:r>
              <a:rPr lang="ru-RU" dirty="0"/>
              <a:t>  FDA </a:t>
            </a:r>
            <a:r>
              <a:rPr lang="ru-RU" dirty="0" err="1"/>
              <a:t>біомаркери</a:t>
            </a:r>
            <a:r>
              <a:rPr lang="ru-RU" dirty="0"/>
              <a:t> раку </a:t>
            </a:r>
            <a:r>
              <a:rPr lang="ru-RU" dirty="0" err="1"/>
              <a:t>передміхурової</a:t>
            </a:r>
            <a:r>
              <a:rPr lang="ru-RU" dirty="0"/>
              <a:t> </a:t>
            </a:r>
            <a:r>
              <a:rPr lang="ru-RU" dirty="0" err="1"/>
              <a:t>залози</a:t>
            </a:r>
            <a:endParaRPr lang="uk-U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8866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alistic Blue Ribbon Symbol Of Prostate Cancer Awareness Month I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891840" y="2169056"/>
            <a:ext cx="7211144" cy="1143000"/>
          </a:xfrm>
        </p:spPr>
        <p:txBody>
          <a:bodyPr>
            <a:noAutofit/>
          </a:bodyPr>
          <a:lstStyle/>
          <a:p>
            <a:r>
              <a:rPr lang="uk-UA" sz="8000" b="1" i="1" dirty="0"/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128967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8A7598-451C-475E-8A95-B50A42B1B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9" t="22255" r="5013" b="21703"/>
          <a:stretch/>
        </p:blipFill>
        <p:spPr>
          <a:xfrm>
            <a:off x="3457977" y="584781"/>
            <a:ext cx="5239454" cy="20920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3E9C39-BFFE-4E46-B01C-6ADBB0C9F991}"/>
              </a:ext>
            </a:extLst>
          </p:cNvPr>
          <p:cNvSpPr txBox="1"/>
          <p:nvPr/>
        </p:nvSpPr>
        <p:spPr>
          <a:xfrm>
            <a:off x="1524000" y="6452436"/>
            <a:ext cx="3457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NCCN – National Comprehensive Cancer Network</a:t>
            </a:r>
          </a:p>
          <a:p>
            <a:r>
              <a:rPr lang="en-US" sz="900" dirty="0"/>
              <a:t>EAU – European Association of Urology</a:t>
            </a:r>
            <a:endParaRPr lang="uk-UA" sz="900" dirty="0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D1ADCCA9-4517-4A05-9636-43AFBD2A3B16}"/>
              </a:ext>
            </a:extLst>
          </p:cNvPr>
          <p:cNvGrpSpPr/>
          <p:nvPr/>
        </p:nvGrpSpPr>
        <p:grpSpPr>
          <a:xfrm>
            <a:off x="2867104" y="3042986"/>
            <a:ext cx="6249880" cy="3151629"/>
            <a:chOff x="559293" y="1771052"/>
            <a:chExt cx="8293225" cy="4026070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9BC0967-1BA2-4B1F-989A-4FB24D44F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6750" y="1771052"/>
              <a:ext cx="7810500" cy="3724275"/>
            </a:xfrm>
            <a:prstGeom prst="rect">
              <a:avLst/>
            </a:prstGeom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2AC5B6E6-7596-4521-9BF7-62E71AE76D4F}"/>
                </a:ext>
              </a:extLst>
            </p:cNvPr>
            <p:cNvSpPr/>
            <p:nvPr/>
          </p:nvSpPr>
          <p:spPr>
            <a:xfrm>
              <a:off x="559293" y="2814225"/>
              <a:ext cx="2778711" cy="187318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D31C22A-E403-4645-A591-FD438F4FE449}"/>
                </a:ext>
              </a:extLst>
            </p:cNvPr>
            <p:cNvSpPr/>
            <p:nvPr/>
          </p:nvSpPr>
          <p:spPr>
            <a:xfrm>
              <a:off x="5903650" y="1771052"/>
              <a:ext cx="2948868" cy="2809832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8B65E7A-0E43-4719-A5ED-CC429C1EE788}"/>
                </a:ext>
              </a:extLst>
            </p:cNvPr>
            <p:cNvSpPr/>
            <p:nvPr/>
          </p:nvSpPr>
          <p:spPr>
            <a:xfrm>
              <a:off x="6288349" y="4270162"/>
              <a:ext cx="2188901" cy="1432261"/>
            </a:xfrm>
            <a:prstGeom prst="ellipse">
              <a:avLst/>
            </a:prstGeom>
            <a:noFill/>
            <a:ln w="19050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D38A29C1-9297-43BF-BDA0-960E4CC11FB6}"/>
                </a:ext>
              </a:extLst>
            </p:cNvPr>
            <p:cNvSpPr/>
            <p:nvPr/>
          </p:nvSpPr>
          <p:spPr>
            <a:xfrm>
              <a:off x="754603" y="4253289"/>
              <a:ext cx="5480018" cy="1543833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FE1A4E-5A10-4996-87B0-AD7EC8172DE0}"/>
              </a:ext>
            </a:extLst>
          </p:cNvPr>
          <p:cNvSpPr txBox="1"/>
          <p:nvPr/>
        </p:nvSpPr>
        <p:spPr>
          <a:xfrm>
            <a:off x="7463162" y="6519446"/>
            <a:ext cx="30859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</a:rPr>
              <a:t>Wilkins, L.J., </a:t>
            </a:r>
            <a:r>
              <a:rPr lang="en-US" sz="800" dirty="0" err="1">
                <a:solidFill>
                  <a:srgbClr val="222222"/>
                </a:solidFill>
              </a:rPr>
              <a:t>Tosoian</a:t>
            </a:r>
            <a:r>
              <a:rPr lang="en-US" sz="800" dirty="0">
                <a:solidFill>
                  <a:srgbClr val="222222"/>
                </a:solidFill>
              </a:rPr>
              <a:t>, J.J., </a:t>
            </a:r>
            <a:r>
              <a:rPr lang="en-US" sz="800" dirty="0" err="1">
                <a:solidFill>
                  <a:srgbClr val="222222"/>
                </a:solidFill>
              </a:rPr>
              <a:t>Sundi</a:t>
            </a:r>
            <a:r>
              <a:rPr lang="en-US" sz="800" dirty="0">
                <a:solidFill>
                  <a:srgbClr val="222222"/>
                </a:solidFill>
              </a:rPr>
              <a:t>, D. </a:t>
            </a:r>
            <a:r>
              <a:rPr lang="en-US" sz="800" i="1" dirty="0">
                <a:solidFill>
                  <a:srgbClr val="222222"/>
                </a:solidFill>
              </a:rPr>
              <a:t>et al.</a:t>
            </a:r>
            <a:r>
              <a:rPr lang="en-US" sz="800" dirty="0">
                <a:solidFill>
                  <a:srgbClr val="222222"/>
                </a:solidFill>
              </a:rPr>
              <a:t> Surgical management of high-risk, localized prostate cancer. </a:t>
            </a:r>
            <a:r>
              <a:rPr lang="en-US" sz="800" i="1" dirty="0">
                <a:solidFill>
                  <a:srgbClr val="222222"/>
                </a:solidFill>
              </a:rPr>
              <a:t>Nat Rev </a:t>
            </a:r>
            <a:r>
              <a:rPr lang="en-US" sz="800" i="1" dirty="0" err="1">
                <a:solidFill>
                  <a:srgbClr val="222222"/>
                </a:solidFill>
              </a:rPr>
              <a:t>Urol</a:t>
            </a:r>
            <a:r>
              <a:rPr lang="en-US" sz="800" dirty="0">
                <a:solidFill>
                  <a:srgbClr val="222222"/>
                </a:solidFill>
              </a:rPr>
              <a:t> </a:t>
            </a:r>
            <a:r>
              <a:rPr lang="en-US" sz="800" b="1" dirty="0">
                <a:solidFill>
                  <a:srgbClr val="222222"/>
                </a:solidFill>
              </a:rPr>
              <a:t>17, </a:t>
            </a:r>
            <a:r>
              <a:rPr lang="en-US" sz="800" dirty="0">
                <a:solidFill>
                  <a:srgbClr val="222222"/>
                </a:solidFill>
              </a:rPr>
              <a:t>679–690 (2020).</a:t>
            </a:r>
            <a:endParaRPr lang="uk-UA" sz="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FC3D66-8589-4A4A-855E-9A0E63E590FF}"/>
              </a:ext>
            </a:extLst>
          </p:cNvPr>
          <p:cNvSpPr txBox="1"/>
          <p:nvPr/>
        </p:nvSpPr>
        <p:spPr>
          <a:xfrm>
            <a:off x="3173089" y="126903"/>
            <a:ext cx="6547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1"/>
                </a:solidFill>
              </a:rPr>
              <a:t>Стратифікація лікування раку передміхурової залози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2BD816-C2BD-4F67-83CF-C897EE325301}"/>
              </a:ext>
            </a:extLst>
          </p:cNvPr>
          <p:cNvSpPr txBox="1"/>
          <p:nvPr/>
        </p:nvSpPr>
        <p:spPr>
          <a:xfrm>
            <a:off x="2195054" y="2058340"/>
            <a:ext cx="204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TNM</a:t>
            </a:r>
            <a:r>
              <a:rPr lang="ru-RU" sz="1400" b="1" dirty="0">
                <a:solidFill>
                  <a:schemeClr val="accent1"/>
                </a:solidFill>
              </a:rPr>
              <a:t>-</a:t>
            </a:r>
            <a:r>
              <a:rPr lang="ru-RU" sz="1400" b="1" dirty="0" err="1">
                <a:solidFill>
                  <a:schemeClr val="accent1"/>
                </a:solidFill>
              </a:rPr>
              <a:t>класиф</a:t>
            </a:r>
            <a:r>
              <a:rPr lang="uk-UA" sz="1400" b="1" dirty="0">
                <a:solidFill>
                  <a:schemeClr val="accent1"/>
                </a:solidFill>
              </a:rPr>
              <a:t>і</a:t>
            </a:r>
            <a:r>
              <a:rPr lang="ru-RU" sz="1400" b="1" dirty="0" err="1">
                <a:solidFill>
                  <a:schemeClr val="accent1"/>
                </a:solidFill>
              </a:rPr>
              <a:t>кація</a:t>
            </a:r>
            <a:endParaRPr lang="uk-UA" sz="1400" b="1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B377F4-C2BA-4D68-8508-CDDC6397AB82}"/>
              </a:ext>
            </a:extLst>
          </p:cNvPr>
          <p:cNvSpPr txBox="1"/>
          <p:nvPr/>
        </p:nvSpPr>
        <p:spPr>
          <a:xfrm>
            <a:off x="5503065" y="2462084"/>
            <a:ext cx="114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accent1"/>
                </a:solidFill>
              </a:defRPr>
            </a:lvl1pPr>
          </a:lstStyle>
          <a:p>
            <a:r>
              <a:rPr lang="uk-UA" dirty="0">
                <a:solidFill>
                  <a:schemeClr val="accent2">
                    <a:lumMod val="75000"/>
                  </a:schemeClr>
                </a:solidFill>
              </a:rPr>
              <a:t>Градація за </a:t>
            </a:r>
            <a:r>
              <a:rPr lang="uk-UA" dirty="0" err="1">
                <a:solidFill>
                  <a:schemeClr val="accent2">
                    <a:lumMod val="75000"/>
                  </a:schemeClr>
                </a:solidFill>
              </a:rPr>
              <a:t>Глісоном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88717E-0642-49F8-AEFB-E006C1A07179}"/>
              </a:ext>
            </a:extLst>
          </p:cNvPr>
          <p:cNvSpPr txBox="1"/>
          <p:nvPr/>
        </p:nvSpPr>
        <p:spPr>
          <a:xfrm>
            <a:off x="7673927" y="2101466"/>
            <a:ext cx="204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solidFill>
                  <a:schemeClr val="accent6"/>
                </a:solidFill>
              </a:rPr>
              <a:t>Рівень ПСА </a:t>
            </a:r>
          </a:p>
        </p:txBody>
      </p:sp>
    </p:spTree>
    <p:extLst>
      <p:ext uri="{BB962C8B-B14F-4D97-AF65-F5344CB8AC3E}">
        <p14:creationId xmlns:p14="http://schemas.microsoft.com/office/powerpoint/2010/main" val="210434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9BD88-BE3E-20A8-280E-B48B6A06A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494" y="1092925"/>
            <a:ext cx="9127386" cy="4520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E911ED-EDCD-C7BC-A94B-A20A387DF10C}"/>
              </a:ext>
            </a:extLst>
          </p:cNvPr>
          <p:cNvSpPr txBox="1"/>
          <p:nvPr/>
        </p:nvSpPr>
        <p:spPr>
          <a:xfrm>
            <a:off x="1723494" y="5765075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Wang, T. (2022). Utility of novel drug targets for treatment of metastatic cancer (Doctoral dissertation, </a:t>
            </a:r>
            <a:r>
              <a:rPr lang="en-US" dirty="0" err="1"/>
              <a:t>Umeå</a:t>
            </a:r>
            <a:r>
              <a:rPr lang="en-US" dirty="0"/>
              <a:t> University).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DA09-D737-2003-40F7-C20A65D18DB5}"/>
              </a:ext>
            </a:extLst>
          </p:cNvPr>
          <p:cNvSpPr txBox="1"/>
          <p:nvPr/>
        </p:nvSpPr>
        <p:spPr>
          <a:xfrm>
            <a:off x="1066799" y="218343"/>
            <a:ext cx="1064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З</a:t>
            </a:r>
            <a:r>
              <a:rPr lang="uk-UA" dirty="0"/>
              <a:t>в’язок рівня ПСА в сироватці крові хворих з ефективністю гормональної терапії хворих на рак передміхурової залози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8412C-42A4-785D-E0A5-6BED7FD16A8C}"/>
              </a:ext>
            </a:extLst>
          </p:cNvPr>
          <p:cNvSpPr txBox="1"/>
          <p:nvPr/>
        </p:nvSpPr>
        <p:spPr>
          <a:xfrm>
            <a:off x="7164991" y="2988582"/>
            <a:ext cx="1989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/>
              <a:t>Рівень ПСА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894ACD8D-5727-D130-3C12-E91F967296CE}"/>
              </a:ext>
            </a:extLst>
          </p:cNvPr>
          <p:cNvCxnSpPr/>
          <p:nvPr/>
        </p:nvCxnSpPr>
        <p:spPr>
          <a:xfrm flipH="1" flipV="1">
            <a:off x="6197600" y="2672080"/>
            <a:ext cx="1483360" cy="44704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77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BF79DC-5224-C6F8-C6D3-09909D52B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9" b="1"/>
          <a:stretch/>
        </p:blipFill>
        <p:spPr>
          <a:xfrm>
            <a:off x="6163099" y="689573"/>
            <a:ext cx="5839703" cy="4166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9E3362-A027-3ED5-C42B-AA047044991D}"/>
              </a:ext>
            </a:extLst>
          </p:cNvPr>
          <p:cNvSpPr txBox="1"/>
          <p:nvPr/>
        </p:nvSpPr>
        <p:spPr>
          <a:xfrm>
            <a:off x="1456889" y="54741"/>
            <a:ext cx="965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i="1" dirty="0">
                <a:solidFill>
                  <a:schemeClr val="accent1"/>
                </a:solidFill>
              </a:rPr>
              <a:t>Моделі </a:t>
            </a:r>
            <a:r>
              <a:rPr lang="uk-UA" sz="2000" b="1" i="1" dirty="0" err="1">
                <a:solidFill>
                  <a:schemeClr val="accent1"/>
                </a:solidFill>
              </a:rPr>
              <a:t>внутрішньопухлинної</a:t>
            </a:r>
            <a:r>
              <a:rPr lang="uk-UA" sz="2000" b="1" i="1" dirty="0">
                <a:solidFill>
                  <a:schemeClr val="accent1"/>
                </a:solidFill>
              </a:rPr>
              <a:t> гетерогенності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DE158-AC22-2344-FCE2-0FCAACE99642}"/>
              </a:ext>
            </a:extLst>
          </p:cNvPr>
          <p:cNvSpPr txBox="1"/>
          <p:nvPr/>
        </p:nvSpPr>
        <p:spPr>
          <a:xfrm>
            <a:off x="6285198" y="5325924"/>
            <a:ext cx="571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 err="1"/>
              <a:t>Russnes</a:t>
            </a:r>
            <a:r>
              <a:rPr lang="en-US" dirty="0"/>
              <a:t>, H. G., Navin, N., Hicks, J., &amp; </a:t>
            </a:r>
            <a:r>
              <a:rPr lang="en-US" dirty="0" err="1"/>
              <a:t>Borresen</a:t>
            </a:r>
            <a:r>
              <a:rPr lang="en-US" dirty="0"/>
              <a:t>-Dale, A. L. (2011). Insight into the heterogeneity of breast cancer through next-generation sequencing. The Journal of clinical investigation, 121(10), 3810-3818.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093F44-5676-F435-2EC6-37CBE7399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83" y="760693"/>
            <a:ext cx="5770720" cy="45652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BEA661-5B93-5735-057B-73F26F81C87F}"/>
              </a:ext>
            </a:extLst>
          </p:cNvPr>
          <p:cNvSpPr txBox="1"/>
          <p:nvPr/>
        </p:nvSpPr>
        <p:spPr>
          <a:xfrm>
            <a:off x="189198" y="53259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Kashyap, A., </a:t>
            </a:r>
            <a:r>
              <a:rPr lang="en-US" dirty="0" err="1"/>
              <a:t>Rapsomaniki</a:t>
            </a:r>
            <a:r>
              <a:rPr lang="en-US" dirty="0"/>
              <a:t>, M. A., Barros, V., </a:t>
            </a:r>
            <a:r>
              <a:rPr lang="en-US" dirty="0" err="1"/>
              <a:t>Fomitcheva-Khartchenko</a:t>
            </a:r>
            <a:r>
              <a:rPr lang="en-US" dirty="0"/>
              <a:t>, A., Martinelli, A. L., Rodriguez, A. F., ... &amp; </a:t>
            </a:r>
            <a:r>
              <a:rPr lang="en-US" dirty="0" err="1"/>
              <a:t>Kaigala</a:t>
            </a:r>
            <a:r>
              <a:rPr lang="en-US" dirty="0"/>
              <a:t>, G. (2022). Quantification of tumor heterogeneity: from data acquisition to metric generation. Trends in Biotechnology.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07732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275237-EE5D-AFBE-DF4C-C321A4CA6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6" t="915" r="1126" b="915"/>
          <a:stretch/>
        </p:blipFill>
        <p:spPr>
          <a:xfrm>
            <a:off x="747658" y="721360"/>
            <a:ext cx="3793862" cy="5206701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D7AB8C5-8B81-2BBF-294A-0538A4FE9CB0}"/>
              </a:ext>
            </a:extLst>
          </p:cNvPr>
          <p:cNvCxnSpPr>
            <a:cxnSpLocks/>
          </p:cNvCxnSpPr>
          <p:nvPr/>
        </p:nvCxnSpPr>
        <p:spPr>
          <a:xfrm>
            <a:off x="11317369" y="5158406"/>
            <a:ext cx="4143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F3B4CDB5-F3B7-F362-C670-2E019457DD04}"/>
              </a:ext>
            </a:extLst>
          </p:cNvPr>
          <p:cNvCxnSpPr>
            <a:cxnSpLocks/>
          </p:cNvCxnSpPr>
          <p:nvPr/>
        </p:nvCxnSpPr>
        <p:spPr>
          <a:xfrm>
            <a:off x="11317369" y="4052403"/>
            <a:ext cx="4143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65E3D64D-4744-E976-7672-47D75C6D2AD2}"/>
              </a:ext>
            </a:extLst>
          </p:cNvPr>
          <p:cNvSpPr/>
          <p:nvPr/>
        </p:nvSpPr>
        <p:spPr>
          <a:xfrm>
            <a:off x="8067040" y="1485939"/>
            <a:ext cx="1696720" cy="501058"/>
          </a:xfrm>
          <a:prstGeom prst="roundRect">
            <a:avLst/>
          </a:prstGeom>
          <a:solidFill>
            <a:srgbClr val="D1A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8C3B5F-6E84-8466-4DC0-ACED0C02B668}"/>
              </a:ext>
            </a:extLst>
          </p:cNvPr>
          <p:cNvSpPr txBox="1"/>
          <p:nvPr/>
        </p:nvSpPr>
        <p:spPr>
          <a:xfrm>
            <a:off x="9692639" y="2511805"/>
            <a:ext cx="2211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Строма</a:t>
            </a:r>
            <a:endParaRPr lang="uk-U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5F2974-434E-DD15-884C-9BCC0D38CCD7}"/>
              </a:ext>
            </a:extLst>
          </p:cNvPr>
          <p:cNvSpPr txBox="1"/>
          <p:nvPr/>
        </p:nvSpPr>
        <p:spPr>
          <a:xfrm>
            <a:off x="7867637" y="1545450"/>
            <a:ext cx="2082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/>
              <a:t>Пухлина</a:t>
            </a:r>
            <a:endParaRPr lang="uk-UA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7D070DD-7478-1240-9931-CDE3F810AC5E}"/>
              </a:ext>
            </a:extLst>
          </p:cNvPr>
          <p:cNvSpPr/>
          <p:nvPr/>
        </p:nvSpPr>
        <p:spPr>
          <a:xfrm>
            <a:off x="6459161" y="2372896"/>
            <a:ext cx="1865073" cy="8333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96A95E-E4FB-5D03-E364-5A7A96477F0C}"/>
              </a:ext>
            </a:extLst>
          </p:cNvPr>
          <p:cNvSpPr txBox="1"/>
          <p:nvPr/>
        </p:nvSpPr>
        <p:spPr>
          <a:xfrm>
            <a:off x="6459161" y="2439146"/>
            <a:ext cx="1852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 err="1"/>
              <a:t>Паренх</a:t>
            </a:r>
            <a:r>
              <a:rPr lang="uk-UA" b="1" i="1" dirty="0" err="1"/>
              <a:t>іма</a:t>
            </a:r>
            <a:br>
              <a:rPr lang="uk-UA" b="1" i="1" dirty="0"/>
            </a:br>
            <a:r>
              <a:rPr lang="uk-UA" b="1" i="1" dirty="0"/>
              <a:t> </a:t>
            </a:r>
            <a:r>
              <a:rPr lang="uk-UA" sz="1400" b="1" i="1" dirty="0"/>
              <a:t>(пухлинні клітини)</a:t>
            </a:r>
            <a:endParaRPr lang="uk-UA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D4DA760-2011-4018-859E-87CEF7EA875D}"/>
              </a:ext>
            </a:extLst>
          </p:cNvPr>
          <p:cNvSpPr/>
          <p:nvPr/>
        </p:nvSpPr>
        <p:spPr>
          <a:xfrm>
            <a:off x="9475669" y="2372896"/>
            <a:ext cx="1865073" cy="8333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1CAB93-54C3-CA89-C6BD-6B54245F81F9}"/>
              </a:ext>
            </a:extLst>
          </p:cNvPr>
          <p:cNvSpPr txBox="1"/>
          <p:nvPr/>
        </p:nvSpPr>
        <p:spPr>
          <a:xfrm>
            <a:off x="9279527" y="2367669"/>
            <a:ext cx="23114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dirty="0"/>
              <a:t>Строма</a:t>
            </a:r>
            <a:br>
              <a:rPr lang="uk-UA" b="1" i="1" dirty="0"/>
            </a:br>
            <a:r>
              <a:rPr lang="uk-UA" b="1" i="1" dirty="0"/>
              <a:t> </a:t>
            </a:r>
            <a:r>
              <a:rPr lang="uk-UA" sz="1400" b="1" i="1" dirty="0"/>
              <a:t>(елементи </a:t>
            </a:r>
            <a:r>
              <a:rPr lang="uk-UA" sz="1400" b="1" i="1" dirty="0" err="1"/>
              <a:t>мікрооточення</a:t>
            </a:r>
            <a:r>
              <a:rPr lang="uk-UA" sz="1400" b="1" i="1" dirty="0"/>
              <a:t>)</a:t>
            </a:r>
            <a:endParaRPr lang="uk-UA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5A4E3AB-F2F4-4663-D5B4-B686B6B9B91E}"/>
              </a:ext>
            </a:extLst>
          </p:cNvPr>
          <p:cNvSpPr/>
          <p:nvPr/>
        </p:nvSpPr>
        <p:spPr>
          <a:xfrm>
            <a:off x="6382398" y="3677249"/>
            <a:ext cx="2175767" cy="8333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994F8-1400-F129-DAFB-2650085D5339}"/>
              </a:ext>
            </a:extLst>
          </p:cNvPr>
          <p:cNvSpPr txBox="1"/>
          <p:nvPr/>
        </p:nvSpPr>
        <p:spPr>
          <a:xfrm>
            <a:off x="6372239" y="3786600"/>
            <a:ext cx="21859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/>
              <a:t>Регуляторн</a:t>
            </a:r>
            <a:r>
              <a:rPr lang="uk-UA" sz="1400" b="1" i="1" dirty="0"/>
              <a:t>і </a:t>
            </a:r>
            <a:r>
              <a:rPr lang="ru-RU" sz="1400" b="1" i="1" dirty="0"/>
              <a:t> </a:t>
            </a:r>
            <a:r>
              <a:rPr lang="ru-RU" sz="1400" b="1" i="1" dirty="0" err="1"/>
              <a:t>молекули</a:t>
            </a:r>
            <a:endParaRPr lang="uk-UA" sz="14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4A09A2-0C33-FDB8-E6A0-D5DAE9908F6D}"/>
              </a:ext>
            </a:extLst>
          </p:cNvPr>
          <p:cNvSpPr txBox="1"/>
          <p:nvPr/>
        </p:nvSpPr>
        <p:spPr>
          <a:xfrm>
            <a:off x="6501016" y="4097725"/>
            <a:ext cx="19036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(</a:t>
            </a:r>
            <a:r>
              <a:rPr lang="ru-RU" sz="1100" dirty="0" err="1"/>
              <a:t>циток</a:t>
            </a:r>
            <a:r>
              <a:rPr lang="uk-UA" sz="1100" dirty="0" err="1"/>
              <a:t>іни</a:t>
            </a:r>
            <a:r>
              <a:rPr lang="uk-UA" sz="1100" dirty="0"/>
              <a:t>, фактори росту,</a:t>
            </a:r>
            <a:br>
              <a:rPr lang="uk-UA" sz="1100" dirty="0"/>
            </a:br>
            <a:r>
              <a:rPr lang="uk-UA" sz="1100" dirty="0"/>
              <a:t> </a:t>
            </a:r>
            <a:r>
              <a:rPr lang="uk-UA" sz="1100" dirty="0" err="1"/>
              <a:t>мікроРНК</a:t>
            </a:r>
            <a:r>
              <a:rPr lang="ru-RU" sz="1100" dirty="0"/>
              <a:t> і т.д.)</a:t>
            </a:r>
            <a:endParaRPr lang="uk-UA" sz="1100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4C3A0C7B-B97D-0FF1-4475-1B769049192A}"/>
              </a:ext>
            </a:extLst>
          </p:cNvPr>
          <p:cNvSpPr/>
          <p:nvPr/>
        </p:nvSpPr>
        <p:spPr>
          <a:xfrm>
            <a:off x="9501183" y="3612754"/>
            <a:ext cx="1865073" cy="8333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3BB8B1A8-C135-FD9F-34F9-280079A2A404}"/>
              </a:ext>
            </a:extLst>
          </p:cNvPr>
          <p:cNvSpPr/>
          <p:nvPr/>
        </p:nvSpPr>
        <p:spPr>
          <a:xfrm>
            <a:off x="9496104" y="4590734"/>
            <a:ext cx="1865073" cy="12715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25CA4-C65B-3E94-2333-ABB7EB9C145D}"/>
              </a:ext>
            </a:extLst>
          </p:cNvPr>
          <p:cNvSpPr txBox="1"/>
          <p:nvPr/>
        </p:nvSpPr>
        <p:spPr>
          <a:xfrm>
            <a:off x="9432961" y="3639043"/>
            <a:ext cx="19913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/>
              <a:t>Клітинні</a:t>
            </a:r>
            <a:r>
              <a:rPr lang="ru-RU" sz="1400" b="1" i="1" dirty="0"/>
              <a:t> </a:t>
            </a:r>
            <a:r>
              <a:rPr lang="ru-RU" sz="1400" b="1" i="1" dirty="0" err="1"/>
              <a:t>елементи</a:t>
            </a:r>
            <a:endParaRPr lang="uk-UA" sz="1400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947C46-C595-77C2-F2EC-AE180A6DDC81}"/>
              </a:ext>
            </a:extLst>
          </p:cNvPr>
          <p:cNvSpPr txBox="1"/>
          <p:nvPr/>
        </p:nvSpPr>
        <p:spPr>
          <a:xfrm>
            <a:off x="9245816" y="4001858"/>
            <a:ext cx="24022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(макрофаги, </a:t>
            </a:r>
            <a:r>
              <a:rPr lang="ru-RU" sz="1100" dirty="0" err="1"/>
              <a:t>фібробласти</a:t>
            </a:r>
            <a:r>
              <a:rPr lang="ru-RU" sz="1100" dirty="0"/>
              <a:t>,</a:t>
            </a:r>
            <a:br>
              <a:rPr lang="ru-RU" sz="1100" dirty="0"/>
            </a:br>
            <a:r>
              <a:rPr lang="ru-RU" sz="1100" dirty="0"/>
              <a:t> </a:t>
            </a:r>
            <a:r>
              <a:rPr lang="ru-RU" sz="1100" dirty="0" err="1"/>
              <a:t>лімфоцити</a:t>
            </a:r>
            <a:r>
              <a:rPr lang="ru-RU" sz="1100" dirty="0"/>
              <a:t> і т.д.)</a:t>
            </a:r>
            <a:endParaRPr lang="uk-UA" sz="11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B9F3EF-2B96-0962-1B23-D840794803AE}"/>
              </a:ext>
            </a:extLst>
          </p:cNvPr>
          <p:cNvSpPr txBox="1"/>
          <p:nvPr/>
        </p:nvSpPr>
        <p:spPr>
          <a:xfrm>
            <a:off x="9245816" y="4573886"/>
            <a:ext cx="23265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 err="1"/>
              <a:t>Компоненти</a:t>
            </a:r>
            <a:r>
              <a:rPr lang="ru-RU" sz="1400" b="1" i="1" dirty="0"/>
              <a:t> </a:t>
            </a:r>
            <a:r>
              <a:rPr lang="ru-RU" sz="1400" b="1" i="1" dirty="0" err="1"/>
              <a:t>екстрацелюлярного</a:t>
            </a:r>
            <a:r>
              <a:rPr lang="ru-RU" sz="1400" b="1" i="1" dirty="0"/>
              <a:t> матриксу </a:t>
            </a:r>
            <a:endParaRPr lang="uk-UA" sz="1400" b="1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DA6AF3-5AB6-8327-77BE-A05A6C49346E}"/>
              </a:ext>
            </a:extLst>
          </p:cNvPr>
          <p:cNvSpPr txBox="1"/>
          <p:nvPr/>
        </p:nvSpPr>
        <p:spPr>
          <a:xfrm>
            <a:off x="9432961" y="5329474"/>
            <a:ext cx="18650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(</a:t>
            </a:r>
            <a:r>
              <a:rPr lang="ru-RU" sz="1100" dirty="0" err="1"/>
              <a:t>колагенові</a:t>
            </a:r>
            <a:r>
              <a:rPr lang="ru-RU" sz="1100" dirty="0"/>
              <a:t> та </a:t>
            </a:r>
            <a:r>
              <a:rPr lang="ru-RU" sz="1100" dirty="0" err="1"/>
              <a:t>еластинові</a:t>
            </a:r>
            <a:r>
              <a:rPr lang="ru-RU" sz="1100" dirty="0"/>
              <a:t> волокна і т.д.)</a:t>
            </a:r>
            <a:endParaRPr lang="uk-UA" sz="1100" dirty="0"/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3B48069-FBCB-760E-900F-B026255C307B}"/>
              </a:ext>
            </a:extLst>
          </p:cNvPr>
          <p:cNvCxnSpPr>
            <a:cxnSpLocks/>
          </p:cNvCxnSpPr>
          <p:nvPr/>
        </p:nvCxnSpPr>
        <p:spPr>
          <a:xfrm>
            <a:off x="7348072" y="3259880"/>
            <a:ext cx="0" cy="352874"/>
          </a:xfrm>
          <a:prstGeom prst="straightConnector1">
            <a:avLst/>
          </a:prstGeom>
          <a:ln w="444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747FB69-D904-862B-FB9B-4308DEA1D11D}"/>
              </a:ext>
            </a:extLst>
          </p:cNvPr>
          <p:cNvCxnSpPr>
            <a:cxnSpLocks/>
          </p:cNvCxnSpPr>
          <p:nvPr/>
        </p:nvCxnSpPr>
        <p:spPr>
          <a:xfrm flipH="1">
            <a:off x="8676783" y="4074160"/>
            <a:ext cx="756178" cy="13801"/>
          </a:xfrm>
          <a:prstGeom prst="straightConnector1">
            <a:avLst/>
          </a:prstGeom>
          <a:ln w="4445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2986697-3556-2F1F-65C5-77C1F3DF80FB}"/>
              </a:ext>
            </a:extLst>
          </p:cNvPr>
          <p:cNvSpPr/>
          <p:nvPr/>
        </p:nvSpPr>
        <p:spPr>
          <a:xfrm>
            <a:off x="6382398" y="4955362"/>
            <a:ext cx="2175767" cy="8333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A9D295-1035-D4E0-A9F0-5FE264990DE7}"/>
              </a:ext>
            </a:extLst>
          </p:cNvPr>
          <p:cNvSpPr txBox="1"/>
          <p:nvPr/>
        </p:nvSpPr>
        <p:spPr>
          <a:xfrm>
            <a:off x="6359897" y="5015127"/>
            <a:ext cx="2185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400" b="1" i="1" dirty="0"/>
              <a:t>Фізичні та хімічні фактори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36164-B9E5-0761-6DF8-8999D27699A6}"/>
              </a:ext>
            </a:extLst>
          </p:cNvPr>
          <p:cNvSpPr txBox="1"/>
          <p:nvPr/>
        </p:nvSpPr>
        <p:spPr>
          <a:xfrm>
            <a:off x="6452284" y="5465479"/>
            <a:ext cx="19036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100" dirty="0" err="1"/>
              <a:t>рН</a:t>
            </a:r>
            <a:r>
              <a:rPr lang="uk-UA" sz="1100" dirty="0"/>
              <a:t>, </a:t>
            </a:r>
            <a:r>
              <a:rPr lang="uk-UA" sz="1100" dirty="0" err="1"/>
              <a:t>рО</a:t>
            </a:r>
            <a:r>
              <a:rPr lang="uk-UA" sz="1100" dirty="0"/>
              <a:t>₂, </a:t>
            </a:r>
            <a:r>
              <a:rPr lang="uk-UA" sz="1100" dirty="0" err="1"/>
              <a:t>рСО</a:t>
            </a:r>
            <a:r>
              <a:rPr lang="uk-UA" sz="1100" dirty="0"/>
              <a:t>₂ і </a:t>
            </a:r>
            <a:r>
              <a:rPr lang="uk-UA" sz="1100" dirty="0" err="1"/>
              <a:t>т.д</a:t>
            </a:r>
            <a:r>
              <a:rPr lang="uk-UA" sz="1100" dirty="0"/>
              <a:t>.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B5920B70-F5E7-9BD5-2AD8-F815AFF37162}"/>
              </a:ext>
            </a:extLst>
          </p:cNvPr>
          <p:cNvSpPr/>
          <p:nvPr/>
        </p:nvSpPr>
        <p:spPr>
          <a:xfrm>
            <a:off x="6295754" y="3424177"/>
            <a:ext cx="5212473" cy="2651504"/>
          </a:xfrm>
          <a:prstGeom prst="roundRect">
            <a:avLst>
              <a:gd name="adj" fmla="val 8912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7786D384-0D91-A4B3-480E-C53C88201400}"/>
              </a:ext>
            </a:extLst>
          </p:cNvPr>
          <p:cNvCxnSpPr/>
          <p:nvPr/>
        </p:nvCxnSpPr>
        <p:spPr>
          <a:xfrm>
            <a:off x="11755120" y="2751923"/>
            <a:ext cx="0" cy="24282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37C40AB-1C47-E6FC-EEA4-537BC3ED6229}"/>
              </a:ext>
            </a:extLst>
          </p:cNvPr>
          <p:cNvCxnSpPr>
            <a:cxnSpLocks/>
          </p:cNvCxnSpPr>
          <p:nvPr/>
        </p:nvCxnSpPr>
        <p:spPr>
          <a:xfrm>
            <a:off x="11340742" y="2751923"/>
            <a:ext cx="41437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7FC8F2-FDCD-13B9-BF76-A677C3F4C071}"/>
              </a:ext>
            </a:extLst>
          </p:cNvPr>
          <p:cNvSpPr txBox="1"/>
          <p:nvPr/>
        </p:nvSpPr>
        <p:spPr>
          <a:xfrm>
            <a:off x="9245815" y="6057054"/>
            <a:ext cx="23323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b="1" i="1" dirty="0" err="1">
                <a:solidFill>
                  <a:srgbClr val="C00000"/>
                </a:solidFill>
              </a:rPr>
              <a:t>Пухлинне</a:t>
            </a:r>
            <a:r>
              <a:rPr lang="ru-RU" sz="1400" b="1" i="1" dirty="0">
                <a:solidFill>
                  <a:srgbClr val="C00000"/>
                </a:solidFill>
              </a:rPr>
              <a:t> </a:t>
            </a:r>
            <a:r>
              <a:rPr lang="ru-RU" sz="1400" b="1" i="1" dirty="0" err="1">
                <a:solidFill>
                  <a:srgbClr val="C00000"/>
                </a:solidFill>
              </a:rPr>
              <a:t>мікрооточення</a:t>
            </a:r>
            <a:endParaRPr lang="uk-UA" sz="1400" dirty="0">
              <a:solidFill>
                <a:srgbClr val="C00000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46FBAD35-CCD1-F389-6D7B-184E32C20292}"/>
              </a:ext>
            </a:extLst>
          </p:cNvPr>
          <p:cNvCxnSpPr>
            <a:cxnSpLocks/>
          </p:cNvCxnSpPr>
          <p:nvPr/>
        </p:nvCxnSpPr>
        <p:spPr>
          <a:xfrm>
            <a:off x="8901990" y="2015323"/>
            <a:ext cx="0" cy="73660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35A5BAD7-FDA7-DACA-0C88-C36E7FC9D99B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8311888" y="2762312"/>
            <a:ext cx="1184216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70F478-0B31-655C-0D27-6D98528613D3}"/>
              </a:ext>
            </a:extLst>
          </p:cNvPr>
          <p:cNvSpPr txBox="1"/>
          <p:nvPr/>
        </p:nvSpPr>
        <p:spPr>
          <a:xfrm>
            <a:off x="1792513" y="135406"/>
            <a:ext cx="9568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uk-UA" dirty="0"/>
              <a:t>Пухлинне </a:t>
            </a:r>
            <a:r>
              <a:rPr lang="uk-UA" dirty="0" err="1"/>
              <a:t>мікрооточення</a:t>
            </a:r>
            <a:r>
              <a:rPr lang="uk-UA" dirty="0"/>
              <a:t> як фактор гетерогенності злоякісних новоутворень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92B44E-428F-FE2C-BB25-7FA947056466}"/>
              </a:ext>
            </a:extLst>
          </p:cNvPr>
          <p:cNvSpPr txBox="1"/>
          <p:nvPr/>
        </p:nvSpPr>
        <p:spPr>
          <a:xfrm>
            <a:off x="904239" y="5820533"/>
            <a:ext cx="2212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i="1" dirty="0"/>
              <a:t>Імунні клітини </a:t>
            </a:r>
            <a:r>
              <a:rPr lang="uk-UA" sz="1400" b="1" i="1" dirty="0" err="1"/>
              <a:t>мікрооточення</a:t>
            </a:r>
            <a:endParaRPr lang="uk-UA" sz="1400" b="1" i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7AFE4F-F785-8DC6-A1A4-FE6EC913FE81}"/>
              </a:ext>
            </a:extLst>
          </p:cNvPr>
          <p:cNvSpPr txBox="1"/>
          <p:nvPr/>
        </p:nvSpPr>
        <p:spPr>
          <a:xfrm>
            <a:off x="123219" y="3478637"/>
            <a:ext cx="22126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err="1"/>
              <a:t>Стромальні</a:t>
            </a:r>
            <a:r>
              <a:rPr lang="uk-UA" sz="1400" b="1" i="1" dirty="0"/>
              <a:t> клітини </a:t>
            </a:r>
            <a:r>
              <a:rPr lang="uk-UA" sz="1400" b="1" i="1" dirty="0" err="1"/>
              <a:t>мікрооточення</a:t>
            </a:r>
            <a:r>
              <a:rPr lang="uk-UA" sz="1400" b="1" i="1" dirty="0"/>
              <a:t> та позаклітинний матрикс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A335A7A-04DF-D263-1E0D-E84634069085}"/>
              </a:ext>
            </a:extLst>
          </p:cNvPr>
          <p:cNvSpPr txBox="1"/>
          <p:nvPr/>
        </p:nvSpPr>
        <p:spPr>
          <a:xfrm>
            <a:off x="2328831" y="5729230"/>
            <a:ext cx="1989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 err="1"/>
              <a:t>Нутрієнти</a:t>
            </a:r>
            <a:endParaRPr lang="uk-UA" sz="1400" b="1" i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AACA4D-F0D9-ACE7-AB51-C4ED68704435}"/>
              </a:ext>
            </a:extLst>
          </p:cNvPr>
          <p:cNvSpPr txBox="1"/>
          <p:nvPr/>
        </p:nvSpPr>
        <p:spPr>
          <a:xfrm>
            <a:off x="3724368" y="4789074"/>
            <a:ext cx="19891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/>
              <a:t>Генетична нестабільність та </a:t>
            </a:r>
            <a:r>
              <a:rPr lang="uk-UA" sz="1400" b="1" i="1" dirty="0" err="1"/>
              <a:t>епігеном</a:t>
            </a:r>
            <a:endParaRPr lang="uk-UA" sz="1400" b="1" i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8042CA9-57B2-6344-D185-E8DCFDDD359C}"/>
              </a:ext>
            </a:extLst>
          </p:cNvPr>
          <p:cNvSpPr txBox="1"/>
          <p:nvPr/>
        </p:nvSpPr>
        <p:spPr>
          <a:xfrm>
            <a:off x="199754" y="64143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 err="1"/>
              <a:t>Proietto</a:t>
            </a:r>
            <a:r>
              <a:rPr lang="en-US" dirty="0"/>
              <a:t>, M., </a:t>
            </a:r>
            <a:r>
              <a:rPr lang="en-US" dirty="0" err="1"/>
              <a:t>Crippa</a:t>
            </a:r>
            <a:r>
              <a:rPr lang="en-US" dirty="0"/>
              <a:t>, M., Damiani, C., Pasquale, V., Sacco, E., </a:t>
            </a:r>
            <a:r>
              <a:rPr lang="en-US" dirty="0" err="1"/>
              <a:t>Vanoni</a:t>
            </a:r>
            <a:r>
              <a:rPr lang="en-US" dirty="0"/>
              <a:t>, M., &amp; </a:t>
            </a:r>
            <a:r>
              <a:rPr lang="en-US" dirty="0" err="1"/>
              <a:t>Gilardi</a:t>
            </a:r>
            <a:r>
              <a:rPr lang="en-US" dirty="0"/>
              <a:t>, M. (2023). Tumor heterogeneity: preclinical models, emerging technologies, and future applications. Frontiers in Oncology, 13, 1164535.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744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ncers 15 03110 g002">
            <a:extLst>
              <a:ext uri="{FF2B5EF4-FFF2-40B4-BE49-F238E27FC236}">
                <a16:creationId xmlns:a16="http://schemas.microsoft.com/office/drawing/2014/main" id="{7F6CA4D2-01AC-30D8-C8E8-72495D89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6" y="822962"/>
            <a:ext cx="5531168" cy="56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57D10-9A5D-773B-64D8-031A1A820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68" y="782961"/>
            <a:ext cx="5403120" cy="53028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29C88-B8AA-7166-72E1-6D3ACF536744}"/>
              </a:ext>
            </a:extLst>
          </p:cNvPr>
          <p:cNvSpPr txBox="1"/>
          <p:nvPr/>
        </p:nvSpPr>
        <p:spPr>
          <a:xfrm>
            <a:off x="2489200" y="120240"/>
            <a:ext cx="698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2000" b="1" i="1">
                <a:solidFill>
                  <a:schemeClr val="accent1"/>
                </a:solidFill>
              </a:defRPr>
            </a:lvl1pPr>
          </a:lstStyle>
          <a:p>
            <a:r>
              <a:rPr lang="uk-UA" dirty="0"/>
              <a:t>Роль </a:t>
            </a:r>
            <a:r>
              <a:rPr lang="uk-UA" dirty="0" err="1"/>
              <a:t>мікробіому</a:t>
            </a:r>
            <a:r>
              <a:rPr lang="uk-UA" dirty="0"/>
              <a:t> у прогресії раку передміхурової залози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50A978-D279-DF04-D741-A03D57CBC5C0}"/>
              </a:ext>
            </a:extLst>
          </p:cNvPr>
          <p:cNvSpPr txBox="1"/>
          <p:nvPr/>
        </p:nvSpPr>
        <p:spPr>
          <a:xfrm>
            <a:off x="2997200" y="6348451"/>
            <a:ext cx="8304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Oseni SO, </a:t>
            </a:r>
            <a:r>
              <a:rPr lang="en-US" dirty="0" err="1"/>
              <a:t>Naar</a:t>
            </a:r>
            <a:r>
              <a:rPr lang="en-US" dirty="0"/>
              <a:t> C, Pavlović M, Asghar W, Hartmann JX, Fields GB, </a:t>
            </a:r>
            <a:r>
              <a:rPr lang="en-US" dirty="0" err="1"/>
              <a:t>Esiobu</a:t>
            </a:r>
            <a:r>
              <a:rPr lang="en-US" dirty="0"/>
              <a:t> N, </a:t>
            </a:r>
            <a:r>
              <a:rPr lang="en-US" dirty="0" err="1"/>
              <a:t>Kumi-Diaka</a:t>
            </a:r>
            <a:r>
              <a:rPr lang="en-US" dirty="0"/>
              <a:t> J. The Molecular Basis and Clinical Consequences of Chronic Inflammation in Prostatic Diseases: Prostatitis, Benign Prostatic Hyperplasia, and Prostate Cancer. Cancers. 2023; 15(12):3110. https://doi.org/10.3390/cancers15123110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844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с двумя вырезанными противолежащими углами 12">
            <a:extLst>
              <a:ext uri="{FF2B5EF4-FFF2-40B4-BE49-F238E27FC236}">
                <a16:creationId xmlns:a16="http://schemas.microsoft.com/office/drawing/2014/main" id="{4F4AD003-47BD-DA84-607D-487285F83029}"/>
              </a:ext>
            </a:extLst>
          </p:cNvPr>
          <p:cNvSpPr/>
          <p:nvPr/>
        </p:nvSpPr>
        <p:spPr>
          <a:xfrm>
            <a:off x="5460443" y="1708790"/>
            <a:ext cx="6193073" cy="717176"/>
          </a:xfrm>
          <a:prstGeom prst="snip2DiagRect">
            <a:avLst>
              <a:gd name="adj1" fmla="val 0"/>
              <a:gd name="adj2" fmla="val 3291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ysClr val="windowText" lastClr="000000"/>
              </a:solidFill>
            </a:endParaRPr>
          </a:p>
        </p:txBody>
      </p:sp>
      <p:sp>
        <p:nvSpPr>
          <p:cNvPr id="24" name="Прямоугольник с двумя вырезанными противолежащими углами 12">
            <a:extLst>
              <a:ext uri="{FF2B5EF4-FFF2-40B4-BE49-F238E27FC236}">
                <a16:creationId xmlns:a16="http://schemas.microsoft.com/office/drawing/2014/main" id="{5D3EC516-1569-7015-30B0-AB38FD715FF0}"/>
              </a:ext>
            </a:extLst>
          </p:cNvPr>
          <p:cNvSpPr/>
          <p:nvPr/>
        </p:nvSpPr>
        <p:spPr>
          <a:xfrm>
            <a:off x="1109874" y="1707720"/>
            <a:ext cx="3609445" cy="757157"/>
          </a:xfrm>
          <a:prstGeom prst="snip2DiagRect">
            <a:avLst>
              <a:gd name="adj1" fmla="val 0"/>
              <a:gd name="adj2" fmla="val 3291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ysClr val="windowText" lastClr="000000"/>
              </a:solidFill>
            </a:endParaRPr>
          </a:p>
        </p:txBody>
      </p:sp>
      <p:sp>
        <p:nvSpPr>
          <p:cNvPr id="23" name="Прямоугольник с двумя вырезанными противолежащими углами 12">
            <a:extLst>
              <a:ext uri="{FF2B5EF4-FFF2-40B4-BE49-F238E27FC236}">
                <a16:creationId xmlns:a16="http://schemas.microsoft.com/office/drawing/2014/main" id="{529829AB-0245-D294-5630-1AD669CFFCCC}"/>
              </a:ext>
            </a:extLst>
          </p:cNvPr>
          <p:cNvSpPr/>
          <p:nvPr/>
        </p:nvSpPr>
        <p:spPr>
          <a:xfrm>
            <a:off x="9219410" y="683558"/>
            <a:ext cx="2790096" cy="498764"/>
          </a:xfrm>
          <a:prstGeom prst="snip2DiagRect">
            <a:avLst>
              <a:gd name="adj1" fmla="val 0"/>
              <a:gd name="adj2" fmla="val 3291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ysClr val="windowText" lastClr="000000"/>
              </a:solidFill>
            </a:endParaRPr>
          </a:p>
        </p:txBody>
      </p:sp>
      <p:sp>
        <p:nvSpPr>
          <p:cNvPr id="22" name="Прямоугольник с двумя вырезанными противолежащими углами 12">
            <a:extLst>
              <a:ext uri="{FF2B5EF4-FFF2-40B4-BE49-F238E27FC236}">
                <a16:creationId xmlns:a16="http://schemas.microsoft.com/office/drawing/2014/main" id="{BE2DECDD-0A2C-89F0-D429-4D3E0A1EF376}"/>
              </a:ext>
            </a:extLst>
          </p:cNvPr>
          <p:cNvSpPr/>
          <p:nvPr/>
        </p:nvSpPr>
        <p:spPr>
          <a:xfrm>
            <a:off x="242663" y="851351"/>
            <a:ext cx="2790096" cy="498764"/>
          </a:xfrm>
          <a:prstGeom prst="snip2DiagRect">
            <a:avLst>
              <a:gd name="adj1" fmla="val 0"/>
              <a:gd name="adj2" fmla="val 3291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7">
            <a:extLst>
              <a:ext uri="{FF2B5EF4-FFF2-40B4-BE49-F238E27FC236}">
                <a16:creationId xmlns:a16="http://schemas.microsoft.com/office/drawing/2014/main" id="{BD98D9B3-22DB-A9DC-1DFF-705E193263CB}"/>
              </a:ext>
            </a:extLst>
          </p:cNvPr>
          <p:cNvSpPr/>
          <p:nvPr/>
        </p:nvSpPr>
        <p:spPr>
          <a:xfrm>
            <a:off x="4239409" y="342917"/>
            <a:ext cx="4020671" cy="717176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601DCA-B9FF-DDEF-3297-0B00396D7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398" y="3303713"/>
            <a:ext cx="10811204" cy="3194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43F9B8D-4CE9-95FD-2348-739323ADE2E8}"/>
              </a:ext>
            </a:extLst>
          </p:cNvPr>
          <p:cNvSpPr txBox="1"/>
          <p:nvPr/>
        </p:nvSpPr>
        <p:spPr>
          <a:xfrm>
            <a:off x="405436" y="6488668"/>
            <a:ext cx="4578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Lam D, Clark S, </a:t>
            </a:r>
            <a:r>
              <a:rPr lang="en-US" dirty="0" err="1"/>
              <a:t>Stirzaker</a:t>
            </a:r>
            <a:r>
              <a:rPr lang="en-US" dirty="0"/>
              <a:t> C, </a:t>
            </a:r>
            <a:r>
              <a:rPr lang="en-US" dirty="0" err="1"/>
              <a:t>Pidsley</a:t>
            </a:r>
            <a:r>
              <a:rPr lang="en-US" dirty="0"/>
              <a:t> R. Advances in Prognostic Methylation Biomarkers for Prostate Cancer. Cancers. 2020; 12(10):2993. https://doi.org/10.3390/cancers12102993</a:t>
            </a:r>
            <a:endParaRPr lang="uk-U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EE585-2BDB-3132-8D25-3AB86706622E}"/>
              </a:ext>
            </a:extLst>
          </p:cNvPr>
          <p:cNvSpPr txBox="1"/>
          <p:nvPr/>
        </p:nvSpPr>
        <p:spPr>
          <a:xfrm>
            <a:off x="4217661" y="516839"/>
            <a:ext cx="4020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0" dirty="0">
                <a:solidFill>
                  <a:srgbClr val="212529"/>
                </a:solidFill>
                <a:effectLst/>
                <a:latin typeface="Arial" panose="020B0604020202020204" pitchFamily="34" charset="0"/>
              </a:rPr>
              <a:t>Ідеальний пухлинний маркер</a:t>
            </a:r>
            <a:endParaRPr lang="uk-UA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1E321-E3DD-3FB6-C01B-23501720B127}"/>
              </a:ext>
            </a:extLst>
          </p:cNvPr>
          <p:cNvSpPr txBox="1"/>
          <p:nvPr/>
        </p:nvSpPr>
        <p:spPr>
          <a:xfrm>
            <a:off x="5495567" y="1763918"/>
            <a:ext cx="6193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defRPr sz="1600" b="1" i="0">
                <a:solidFill>
                  <a:srgbClr val="212529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uk-UA" dirty="0"/>
              <a:t>кореляція із розмі­ром пухлини, стадією пухлинного процесу, прогнозом  перебігу та ефективністю лікування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3B99D-683F-B082-8816-4EC92B92AF08}"/>
              </a:ext>
            </a:extLst>
          </p:cNvPr>
          <p:cNvSpPr txBox="1"/>
          <p:nvPr/>
        </p:nvSpPr>
        <p:spPr>
          <a:xfrm>
            <a:off x="405435" y="931457"/>
            <a:ext cx="30022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1600" b="1" i="0">
                <a:solidFill>
                  <a:srgbClr val="212529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uk-UA" dirty="0" err="1"/>
              <a:t>органоспецифічність</a:t>
            </a:r>
            <a:endParaRPr lang="uk-U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B7E601-EDAA-68FD-3F41-8D6A745DA18A}"/>
              </a:ext>
            </a:extLst>
          </p:cNvPr>
          <p:cNvSpPr txBox="1"/>
          <p:nvPr/>
        </p:nvSpPr>
        <p:spPr>
          <a:xfrm>
            <a:off x="8831378" y="639069"/>
            <a:ext cx="3566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1600" b="1" i="0">
                <a:solidFill>
                  <a:srgbClr val="212529"/>
                </a:solidFill>
                <a:effectLst/>
                <a:latin typeface="Arial" panose="020B0604020202020204" pitchFamily="34" charset="0"/>
              </a:defRPr>
            </a:lvl1pPr>
          </a:lstStyle>
          <a:p>
            <a:pPr algn="ctr"/>
            <a:r>
              <a:rPr lang="uk-UA" dirty="0"/>
              <a:t>продукування тільки злоякісними клі­тинами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415DF-B10C-D75A-1B31-EE62440B73F6}"/>
              </a:ext>
            </a:extLst>
          </p:cNvPr>
          <p:cNvSpPr txBox="1"/>
          <p:nvPr/>
        </p:nvSpPr>
        <p:spPr>
          <a:xfrm>
            <a:off x="1109874" y="1793910"/>
            <a:ext cx="3566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 algn="ctr">
              <a:defRPr sz="1600" b="1" i="0">
                <a:solidFill>
                  <a:srgbClr val="212529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uk-UA" dirty="0"/>
              <a:t>поява у ви­соких концентраціях у біологічних рідинах організ­му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B7D703F-BB52-A409-49CD-DFE0B38ECEA4}"/>
              </a:ext>
            </a:extLst>
          </p:cNvPr>
          <p:cNvCxnSpPr>
            <a:cxnSpLocks/>
          </p:cNvCxnSpPr>
          <p:nvPr/>
        </p:nvCxnSpPr>
        <p:spPr>
          <a:xfrm flipH="1">
            <a:off x="3587741" y="1162270"/>
            <a:ext cx="629920" cy="36141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806F5E1C-6FAC-1F49-1D1A-2A242528514A}"/>
              </a:ext>
            </a:extLst>
          </p:cNvPr>
          <p:cNvCxnSpPr>
            <a:cxnSpLocks/>
          </p:cNvCxnSpPr>
          <p:nvPr/>
        </p:nvCxnSpPr>
        <p:spPr>
          <a:xfrm>
            <a:off x="8224343" y="1175384"/>
            <a:ext cx="536465" cy="35948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F9C3E635-91BB-AEBE-8D2B-709038918749}"/>
              </a:ext>
            </a:extLst>
          </p:cNvPr>
          <p:cNvCxnSpPr>
            <a:cxnSpLocks/>
          </p:cNvCxnSpPr>
          <p:nvPr/>
        </p:nvCxnSpPr>
        <p:spPr>
          <a:xfrm>
            <a:off x="8451104" y="816033"/>
            <a:ext cx="618436" cy="6335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56BB7247-2931-4971-CA4E-8E0B86B41D24}"/>
              </a:ext>
            </a:extLst>
          </p:cNvPr>
          <p:cNvCxnSpPr>
            <a:cxnSpLocks/>
          </p:cNvCxnSpPr>
          <p:nvPr/>
        </p:nvCxnSpPr>
        <p:spPr>
          <a:xfrm flipH="1">
            <a:off x="3303302" y="782299"/>
            <a:ext cx="758056" cy="12593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218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27653" y="6024686"/>
            <a:ext cx="429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/>
              <a:t>Експресія маркерів ПСК - СD44 (синій) та CD24 (червоний). Подвійна мітка. </a:t>
            </a:r>
            <a:r>
              <a:rPr lang="uk-UA" sz="1200" dirty="0" err="1"/>
              <a:t>Імуногістохімія</a:t>
            </a:r>
            <a:r>
              <a:rPr lang="uk-UA" sz="1200" dirty="0"/>
              <a:t>.  Зб. х400.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-69380" y="1199087"/>
            <a:ext cx="320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>
                <a:solidFill>
                  <a:schemeClr val="accent1"/>
                </a:solidFill>
              </a:rPr>
              <a:t>Розподіл хворих за наявністю  пухлинних стовбурових клітин в тканині раку передміхурової залози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10086" y="1040"/>
            <a:ext cx="50319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i="1" dirty="0">
                <a:solidFill>
                  <a:schemeClr val="accent1"/>
                </a:solidFill>
              </a:rPr>
              <a:t>Зв'язок пухлинних стовбурових клітин з основними клініко-патологічними характеристиками хворих на рак передміхурової залози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43" y="678480"/>
            <a:ext cx="3540754" cy="534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9370CF-4572-072A-2474-4C907154A437}"/>
              </a:ext>
            </a:extLst>
          </p:cNvPr>
          <p:cNvSpPr txBox="1"/>
          <p:nvPr/>
        </p:nvSpPr>
        <p:spPr>
          <a:xfrm>
            <a:off x="132081" y="5775074"/>
            <a:ext cx="24611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Zadvornyi, T. V., </a:t>
            </a:r>
            <a:r>
              <a:rPr lang="en-US" dirty="0" err="1"/>
              <a:t>Lukianova</a:t>
            </a:r>
            <a:r>
              <a:rPr lang="en-US" dirty="0"/>
              <a:t>, N. Y., </a:t>
            </a:r>
            <a:r>
              <a:rPr lang="en-US" dirty="0" err="1"/>
              <a:t>Borikun</a:t>
            </a:r>
            <a:r>
              <a:rPr lang="en-US" dirty="0"/>
              <a:t>, T. V., </a:t>
            </a:r>
            <a:r>
              <a:rPr lang="en-US" dirty="0" err="1"/>
              <a:t>Vitruk</a:t>
            </a:r>
            <a:r>
              <a:rPr lang="en-US" dirty="0"/>
              <a:t>, Y. V., </a:t>
            </a:r>
            <a:r>
              <a:rPr lang="en-US" dirty="0" err="1"/>
              <a:t>Stakhovsky</a:t>
            </a:r>
            <a:r>
              <a:rPr lang="en-US" dirty="0"/>
              <a:t>, E. O., &amp; </a:t>
            </a:r>
            <a:r>
              <a:rPr lang="en-US" dirty="0" err="1"/>
              <a:t>Chekhun</a:t>
            </a:r>
            <a:r>
              <a:rPr lang="en-US" dirty="0"/>
              <a:t>, V. F. (2020). NANOG as prognostic factor of prostate cancer course. Experimental Oncology, 42(2), 94-100.</a:t>
            </a:r>
            <a:endParaRPr lang="uk-UA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7C0247A-499B-9123-7219-BB362AF4C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430" y="739704"/>
            <a:ext cx="4297895" cy="5820200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282701392"/>
              </p:ext>
            </p:extLst>
          </p:nvPr>
        </p:nvGraphicFramePr>
        <p:xfrm>
          <a:off x="-272695" y="2014861"/>
          <a:ext cx="3470338" cy="2304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4694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E4CFE1C-B4A7-4744-A05B-E0637F98C152}"/>
              </a:ext>
            </a:extLst>
          </p:cNvPr>
          <p:cNvSpPr/>
          <p:nvPr/>
        </p:nvSpPr>
        <p:spPr>
          <a:xfrm>
            <a:off x="6287585" y="5981192"/>
            <a:ext cx="47258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/>
              <a:t>Колагенові волокна в тканині раку передміхурової залози:  </a:t>
            </a:r>
            <a:r>
              <a:rPr lang="uk-UA" sz="1400" b="1" dirty="0"/>
              <a:t>А</a:t>
            </a:r>
            <a:r>
              <a:rPr lang="uk-UA" sz="1400" dirty="0"/>
              <a:t>, </a:t>
            </a:r>
            <a:r>
              <a:rPr lang="uk-UA" sz="1400" b="1" dirty="0"/>
              <a:t>Б </a:t>
            </a:r>
            <a:r>
              <a:rPr lang="uk-UA" sz="1400" dirty="0"/>
              <a:t>×100; </a:t>
            </a:r>
            <a:r>
              <a:rPr lang="uk-UA" sz="1400" b="1" dirty="0"/>
              <a:t>Г</a:t>
            </a:r>
            <a:r>
              <a:rPr lang="uk-UA" sz="1400" dirty="0"/>
              <a:t>, </a:t>
            </a:r>
            <a:r>
              <a:rPr lang="uk-UA" sz="1400" b="1" dirty="0"/>
              <a:t>Д </a:t>
            </a:r>
            <a:r>
              <a:rPr lang="uk-UA" sz="1400" dirty="0"/>
              <a:t>×400</a:t>
            </a:r>
          </a:p>
          <a:p>
            <a:pPr algn="ctr"/>
            <a:r>
              <a:rPr lang="uk-UA" sz="1400" dirty="0"/>
              <a:t>Гістохімічний метод, зафарбування за Масоном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80C32-B9B1-4436-BFE5-7FB4EF68E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202" y="758721"/>
            <a:ext cx="5148151" cy="5222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C96DF-6167-AF19-71F3-D73C40D4CB89}"/>
              </a:ext>
            </a:extLst>
          </p:cNvPr>
          <p:cNvSpPr txBox="1"/>
          <p:nvPr/>
        </p:nvSpPr>
        <p:spPr>
          <a:xfrm>
            <a:off x="77202" y="64283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uk-UA"/>
            </a:defPPr>
            <a:lvl1pPr>
              <a:defRPr sz="900"/>
            </a:lvl1pPr>
          </a:lstStyle>
          <a:p>
            <a:r>
              <a:rPr lang="en-US" dirty="0"/>
              <a:t>Zadvornyi, T., </a:t>
            </a:r>
            <a:r>
              <a:rPr lang="en-US" dirty="0" err="1"/>
              <a:t>Lukianova</a:t>
            </a:r>
            <a:r>
              <a:rPr lang="en-US" dirty="0"/>
              <a:t>, N., </a:t>
            </a:r>
            <a:r>
              <a:rPr lang="en-US" dirty="0" err="1"/>
              <a:t>Mushii</a:t>
            </a:r>
            <a:r>
              <a:rPr lang="en-US" dirty="0"/>
              <a:t>, O., Pavlova, A., Voronina, O., &amp; </a:t>
            </a:r>
            <a:r>
              <a:rPr lang="en-US" dirty="0" err="1"/>
              <a:t>Chekhun</a:t>
            </a:r>
            <a:r>
              <a:rPr lang="en-US" dirty="0"/>
              <a:t>, V. (2023). Benign and malignant prostate neoplasms show different spatial organization of collagen. Croatian Medical Journal, 64(6), 413.</a:t>
            </a:r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F7FF84-9AAB-92A9-A5F3-144CBE20C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3" y="4241707"/>
            <a:ext cx="1981260" cy="1970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F17D8E-7D0D-36B1-3149-101CF30B2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084" y="4297446"/>
            <a:ext cx="2057295" cy="1970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8F54B3-1BD6-F69C-34CE-87E32ED95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6" y="514329"/>
            <a:ext cx="1909240" cy="19655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F0E3D5-DD3E-EEE6-6AD0-A293C4C49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58" y="2443802"/>
            <a:ext cx="1981260" cy="19703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046EAD-78ED-67A7-78D4-D07C2F124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2" y="490886"/>
            <a:ext cx="2039033" cy="1970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BA1EDF-742A-3E2F-EA81-CC6034D0FE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18" y="2443801"/>
            <a:ext cx="1981261" cy="197039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F21B83-A533-4892-7B7E-19CAABB4B20E}"/>
              </a:ext>
            </a:extLst>
          </p:cNvPr>
          <p:cNvSpPr/>
          <p:nvPr/>
        </p:nvSpPr>
        <p:spPr>
          <a:xfrm>
            <a:off x="176578" y="60270"/>
            <a:ext cx="11694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i="1" dirty="0">
                <a:solidFill>
                  <a:schemeClr val="accent1"/>
                </a:solidFill>
              </a:rPr>
              <a:t>Кількісні показники просторової організації колагену у тканині раку передміхурової залози  хворих з різним ризиком прогресії</a:t>
            </a:r>
          </a:p>
        </p:txBody>
      </p:sp>
    </p:spTree>
    <p:extLst>
      <p:ext uri="{BB962C8B-B14F-4D97-AF65-F5344CB8AC3E}">
        <p14:creationId xmlns:p14="http://schemas.microsoft.com/office/powerpoint/2010/main" val="378341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1481</Words>
  <Application>Microsoft Office PowerPoint</Application>
  <PresentationFormat>Широкоэкранный</PresentationFormat>
  <Paragraphs>118</Paragraphs>
  <Slides>17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Taras Zadvornyi</dc:creator>
  <cp:lastModifiedBy>Taras Zadvornyi</cp:lastModifiedBy>
  <cp:revision>5</cp:revision>
  <dcterms:created xsi:type="dcterms:W3CDTF">2024-02-04T19:21:17Z</dcterms:created>
  <dcterms:modified xsi:type="dcterms:W3CDTF">2024-02-07T10:07:46Z</dcterms:modified>
</cp:coreProperties>
</file>